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650" r:id="rId2"/>
    <p:sldMasterId id="2147483653" r:id="rId3"/>
  </p:sldMasterIdLst>
  <p:notesMasterIdLst>
    <p:notesMasterId r:id="rId38"/>
  </p:notesMasterIdLst>
  <p:handoutMasterIdLst>
    <p:handoutMasterId r:id="rId39"/>
  </p:handoutMasterIdLst>
  <p:sldIdLst>
    <p:sldId id="256" r:id="rId4"/>
    <p:sldId id="366" r:id="rId5"/>
    <p:sldId id="385" r:id="rId6"/>
    <p:sldId id="369" r:id="rId7"/>
    <p:sldId id="386" r:id="rId8"/>
    <p:sldId id="396" r:id="rId9"/>
    <p:sldId id="371" r:id="rId10"/>
    <p:sldId id="387" r:id="rId11"/>
    <p:sldId id="410" r:id="rId12"/>
    <p:sldId id="411" r:id="rId13"/>
    <p:sldId id="412" r:id="rId14"/>
    <p:sldId id="413" r:id="rId15"/>
    <p:sldId id="388" r:id="rId16"/>
    <p:sldId id="390" r:id="rId17"/>
    <p:sldId id="391" r:id="rId18"/>
    <p:sldId id="392" r:id="rId19"/>
    <p:sldId id="393" r:id="rId20"/>
    <p:sldId id="394" r:id="rId21"/>
    <p:sldId id="397" r:id="rId22"/>
    <p:sldId id="380" r:id="rId23"/>
    <p:sldId id="400" r:id="rId24"/>
    <p:sldId id="382" r:id="rId25"/>
    <p:sldId id="383" r:id="rId26"/>
    <p:sldId id="398" r:id="rId27"/>
    <p:sldId id="399" r:id="rId28"/>
    <p:sldId id="408" r:id="rId29"/>
    <p:sldId id="407" r:id="rId30"/>
    <p:sldId id="409" r:id="rId31"/>
    <p:sldId id="406" r:id="rId32"/>
    <p:sldId id="349" r:id="rId33"/>
    <p:sldId id="339" r:id="rId34"/>
    <p:sldId id="358" r:id="rId35"/>
    <p:sldId id="359" r:id="rId36"/>
    <p:sldId id="360" r:id="rId37"/>
  </p:sldIdLst>
  <p:sldSz cx="9144000" cy="6858000" type="screen4x3"/>
  <p:notesSz cx="6797675" cy="9926638"/>
  <p:defaultTextStyle>
    <a:defPPr>
      <a:defRPr lang="en-GB"/>
    </a:defPPr>
    <a:lvl1pPr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FF0066"/>
    <a:srgbClr val="FF0000"/>
    <a:srgbClr val="000000"/>
    <a:srgbClr val="A6D85F"/>
    <a:srgbClr val="615A20"/>
    <a:srgbClr val="FFB300"/>
    <a:srgbClr val="FE3E14"/>
    <a:srgbClr val="F00F2C"/>
    <a:srgbClr val="8A4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75695" autoAdjust="0"/>
  </p:normalViewPr>
  <p:slideViewPr>
    <p:cSldViewPr>
      <p:cViewPr varScale="1">
        <p:scale>
          <a:sx n="67" d="100"/>
          <a:sy n="67" d="100"/>
        </p:scale>
        <p:origin x="1877" y="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soton.ac.uk\ude\PersonalFiles\Users\hll1g09\mydocuments\Studies\Survey\Results%20&amp;%20analysis\Answer%20table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soton.ac.uk\ude\PersonalFiles\Users\hll1g09\mydocuments\Studies\Survey\Results%20&amp;%20analysis\Analysis%20by%20group.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30993213226984E-2"/>
          <c:y val="0.10010660205935797"/>
          <c:w val="0.57997961419871058"/>
          <c:h val="0.81688081297530113"/>
        </c:manualLayout>
      </c:layout>
      <c:ofPieChart>
        <c:ofPieType val="bar"/>
        <c:varyColors val="1"/>
        <c:ser>
          <c:idx val="0"/>
          <c:order val="0"/>
          <c:dPt>
            <c:idx val="0"/>
            <c:bubble3D val="0"/>
            <c:spPr>
              <a:solidFill>
                <a:srgbClr val="0070C0"/>
              </a:solidFill>
            </c:spPr>
            <c:extLst xmlns:c16r2="http://schemas.microsoft.com/office/drawing/2015/06/chart">
              <c:ext xmlns:c16="http://schemas.microsoft.com/office/drawing/2014/chart" uri="{C3380CC4-5D6E-409C-BE32-E72D297353CC}">
                <c16:uniqueId val="{00000001-DD46-48E0-88C8-3C6C0ED26A2C}"/>
              </c:ext>
            </c:extLst>
          </c:dPt>
          <c:dPt>
            <c:idx val="1"/>
            <c:bubble3D val="0"/>
            <c:spPr>
              <a:solidFill>
                <a:srgbClr val="FF0000"/>
              </a:solidFill>
            </c:spPr>
            <c:extLst xmlns:c16r2="http://schemas.microsoft.com/office/drawing/2015/06/chart">
              <c:ext xmlns:c16="http://schemas.microsoft.com/office/drawing/2014/chart" uri="{C3380CC4-5D6E-409C-BE32-E72D297353CC}">
                <c16:uniqueId val="{00000003-DD46-48E0-88C8-3C6C0ED26A2C}"/>
              </c:ext>
            </c:extLst>
          </c:dPt>
          <c:dPt>
            <c:idx val="2"/>
            <c:bubble3D val="0"/>
            <c:spPr>
              <a:solidFill>
                <a:srgbClr val="FFFF00"/>
              </a:solidFill>
            </c:spPr>
            <c:extLst xmlns:c16r2="http://schemas.microsoft.com/office/drawing/2015/06/chart">
              <c:ext xmlns:c16="http://schemas.microsoft.com/office/drawing/2014/chart" uri="{C3380CC4-5D6E-409C-BE32-E72D297353CC}">
                <c16:uniqueId val="{00000005-DD46-48E0-88C8-3C6C0ED26A2C}"/>
              </c:ext>
            </c:extLst>
          </c:dPt>
          <c:dPt>
            <c:idx val="3"/>
            <c:bubble3D val="0"/>
            <c:spPr>
              <a:solidFill>
                <a:srgbClr val="00B050"/>
              </a:solidFill>
            </c:spPr>
            <c:extLst xmlns:c16r2="http://schemas.microsoft.com/office/drawing/2015/06/chart">
              <c:ext xmlns:c16="http://schemas.microsoft.com/office/drawing/2014/chart" uri="{C3380CC4-5D6E-409C-BE32-E72D297353CC}">
                <c16:uniqueId val="{00000007-DD46-48E0-88C8-3C6C0ED26A2C}"/>
              </c:ext>
            </c:extLst>
          </c:dPt>
          <c:dPt>
            <c:idx val="4"/>
            <c:bubble3D val="0"/>
            <c:spPr>
              <a:solidFill>
                <a:srgbClr val="FFC000"/>
              </a:solidFill>
            </c:spPr>
            <c:extLst xmlns:c16r2="http://schemas.microsoft.com/office/drawing/2015/06/chart">
              <c:ext xmlns:c16="http://schemas.microsoft.com/office/drawing/2014/chart" uri="{C3380CC4-5D6E-409C-BE32-E72D297353CC}">
                <c16:uniqueId val="{00000009-DD46-48E0-88C8-3C6C0ED26A2C}"/>
              </c:ext>
            </c:extLst>
          </c:dPt>
          <c:dPt>
            <c:idx val="5"/>
            <c:bubble3D val="0"/>
            <c:spPr>
              <a:solidFill>
                <a:srgbClr val="7030A0"/>
              </a:solidFill>
            </c:spPr>
            <c:extLst xmlns:c16r2="http://schemas.microsoft.com/office/drawing/2015/06/chart">
              <c:ext xmlns:c16="http://schemas.microsoft.com/office/drawing/2014/chart" uri="{C3380CC4-5D6E-409C-BE32-E72D297353CC}">
                <c16:uniqueId val="{0000000B-DD46-48E0-88C8-3C6C0ED26A2C}"/>
              </c:ext>
            </c:extLst>
          </c:dPt>
          <c:dPt>
            <c:idx val="6"/>
            <c:bubble3D val="0"/>
            <c:spPr>
              <a:solidFill>
                <a:schemeClr val="tx2">
                  <a:lumMod val="40000"/>
                  <a:lumOff val="60000"/>
                </a:schemeClr>
              </a:solidFill>
            </c:spPr>
            <c:extLst xmlns:c16r2="http://schemas.microsoft.com/office/drawing/2015/06/chart">
              <c:ext xmlns:c16="http://schemas.microsoft.com/office/drawing/2014/chart" uri="{C3380CC4-5D6E-409C-BE32-E72D297353CC}">
                <c16:uniqueId val="{0000000D-DD46-48E0-88C8-3C6C0ED26A2C}"/>
              </c:ext>
            </c:extLst>
          </c:dPt>
          <c:dPt>
            <c:idx val="7"/>
            <c:bubble3D val="0"/>
            <c:spPr>
              <a:solidFill>
                <a:srgbClr val="66FF66"/>
              </a:solidFill>
            </c:spPr>
            <c:extLst xmlns:c16r2="http://schemas.microsoft.com/office/drawing/2015/06/chart">
              <c:ext xmlns:c16="http://schemas.microsoft.com/office/drawing/2014/chart" uri="{C3380CC4-5D6E-409C-BE32-E72D297353CC}">
                <c16:uniqueId val="{0000000F-DD46-48E0-88C8-3C6C0ED26A2C}"/>
              </c:ext>
            </c:extLst>
          </c:dPt>
          <c:dPt>
            <c:idx val="8"/>
            <c:bubble3D val="0"/>
            <c:spPr>
              <a:solidFill>
                <a:srgbClr val="A6D85F"/>
              </a:solidFill>
            </c:spPr>
            <c:extLst xmlns:c16r2="http://schemas.microsoft.com/office/drawing/2015/06/chart">
              <c:ext xmlns:c16="http://schemas.microsoft.com/office/drawing/2014/chart" uri="{C3380CC4-5D6E-409C-BE32-E72D297353CC}">
                <c16:uniqueId val="{00000011-DD46-48E0-88C8-3C6C0ED26A2C}"/>
              </c:ext>
            </c:extLst>
          </c:dPt>
          <c:dPt>
            <c:idx val="9"/>
            <c:bubble3D val="0"/>
            <c:spPr>
              <a:solidFill>
                <a:schemeClr val="tx2">
                  <a:lumMod val="50000"/>
                  <a:lumOff val="50000"/>
                </a:schemeClr>
              </a:solidFill>
            </c:spPr>
            <c:extLst xmlns:c16r2="http://schemas.microsoft.com/office/drawing/2015/06/chart">
              <c:ext xmlns:c16="http://schemas.microsoft.com/office/drawing/2014/chart" uri="{C3380CC4-5D6E-409C-BE32-E72D297353CC}">
                <c16:uniqueId val="{00000013-DD46-48E0-88C8-3C6C0ED26A2C}"/>
              </c:ext>
            </c:extLst>
          </c:dPt>
          <c:dPt>
            <c:idx val="10"/>
            <c:bubble3D val="0"/>
            <c:spPr>
              <a:solidFill>
                <a:srgbClr val="F00F2C"/>
              </a:solidFill>
            </c:spPr>
            <c:extLst xmlns:c16r2="http://schemas.microsoft.com/office/drawing/2015/06/chart">
              <c:ext xmlns:c16="http://schemas.microsoft.com/office/drawing/2014/chart" uri="{C3380CC4-5D6E-409C-BE32-E72D297353CC}">
                <c16:uniqueId val="{00000015-DD46-48E0-88C8-3C6C0ED26A2C}"/>
              </c:ext>
            </c:extLst>
          </c:dPt>
          <c:dPt>
            <c:idx val="11"/>
            <c:bubble3D val="0"/>
            <c:spPr>
              <a:solidFill>
                <a:srgbClr val="0070C0"/>
              </a:solidFill>
            </c:spPr>
            <c:extLst xmlns:c16r2="http://schemas.microsoft.com/office/drawing/2015/06/chart">
              <c:ext xmlns:c16="http://schemas.microsoft.com/office/drawing/2014/chart" uri="{C3380CC4-5D6E-409C-BE32-E72D297353CC}">
                <c16:uniqueId val="{00000017-DD46-48E0-88C8-3C6C0ED26A2C}"/>
              </c:ext>
            </c:extLst>
          </c:dPt>
          <c:dPt>
            <c:idx val="12"/>
            <c:bubble3D val="0"/>
            <c:spPr>
              <a:solidFill>
                <a:srgbClr val="7030A0"/>
              </a:solidFill>
            </c:spPr>
            <c:extLst xmlns:c16r2="http://schemas.microsoft.com/office/drawing/2015/06/chart">
              <c:ext xmlns:c16="http://schemas.microsoft.com/office/drawing/2014/chart" uri="{C3380CC4-5D6E-409C-BE32-E72D297353CC}">
                <c16:uniqueId val="{00000019-DD46-48E0-88C8-3C6C0ED26A2C}"/>
              </c:ext>
            </c:extLst>
          </c:dPt>
          <c:dPt>
            <c:idx val="13"/>
            <c:bubble3D val="0"/>
            <c:spPr>
              <a:solidFill>
                <a:srgbClr val="CC00CC"/>
              </a:solidFill>
            </c:spPr>
            <c:extLst xmlns:c16r2="http://schemas.microsoft.com/office/drawing/2015/06/chart">
              <c:ext xmlns:c16="http://schemas.microsoft.com/office/drawing/2014/chart" uri="{C3380CC4-5D6E-409C-BE32-E72D297353CC}">
                <c16:uniqueId val="{0000001B-DD46-48E0-88C8-3C6C0ED26A2C}"/>
              </c:ext>
            </c:extLst>
          </c:dPt>
          <c:dLbls>
            <c:spPr>
              <a:solidFill>
                <a:schemeClr val="tx1"/>
              </a:solidFill>
              <a:ln>
                <a:noFill/>
              </a:ln>
              <a:effectLst/>
            </c:spPr>
            <c:txPr>
              <a:bodyPr/>
              <a:lstStyle/>
              <a:p>
                <a:pPr>
                  <a:defRPr sz="1100" b="1">
                    <a:solidFill>
                      <a:schemeClr val="bg1"/>
                    </a:solidFill>
                  </a:defRPr>
                </a:pPr>
                <a:endParaRPr lang="en-US"/>
              </a:p>
            </c:txPr>
            <c:dLblPos val="bestFit"/>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'Q17 + pie chart'!$A$1:$A$13</c:f>
              <c:strCache>
                <c:ptCount val="13"/>
                <c:pt idx="0">
                  <c:v>CPAP/BiPAP</c:v>
                </c:pt>
                <c:pt idx="1">
                  <c:v>Cannulae</c:v>
                </c:pt>
                <c:pt idx="2">
                  <c:v>Tapes (for securing devices)</c:v>
                </c:pt>
                <c:pt idx="3">
                  <c:v>Pulse oximeters</c:v>
                </c:pt>
                <c:pt idx="4">
                  <c:v>Stomas</c:v>
                </c:pt>
                <c:pt idx="5">
                  <c:v>Infrequent turns</c:v>
                </c:pt>
                <c:pt idx="6">
                  <c:v>Arterial lines</c:v>
                </c:pt>
                <c:pt idx="7">
                  <c:v>Cooling jackets</c:v>
                </c:pt>
                <c:pt idx="8">
                  <c:v>High flow/Vapotherm</c:v>
                </c:pt>
                <c:pt idx="9">
                  <c:v>ET tubes</c:v>
                </c:pt>
                <c:pt idx="10">
                  <c:v>ECGs</c:v>
                </c:pt>
                <c:pt idx="11">
                  <c:v>Central lines</c:v>
                </c:pt>
                <c:pt idx="12">
                  <c:v>Bubble CPAP</c:v>
                </c:pt>
              </c:strCache>
            </c:strRef>
          </c:cat>
          <c:val>
            <c:numRef>
              <c:f>'Q17 + pie chart'!$BG$1:$BG$13</c:f>
              <c:numCache>
                <c:formatCode>General</c:formatCode>
                <c:ptCount val="13"/>
                <c:pt idx="0">
                  <c:v>195</c:v>
                </c:pt>
                <c:pt idx="1">
                  <c:v>188</c:v>
                </c:pt>
                <c:pt idx="2">
                  <c:v>187</c:v>
                </c:pt>
                <c:pt idx="3">
                  <c:v>128</c:v>
                </c:pt>
                <c:pt idx="4">
                  <c:v>126</c:v>
                </c:pt>
                <c:pt idx="5">
                  <c:v>104</c:v>
                </c:pt>
                <c:pt idx="6">
                  <c:v>93</c:v>
                </c:pt>
                <c:pt idx="7">
                  <c:v>88</c:v>
                </c:pt>
                <c:pt idx="8">
                  <c:v>87</c:v>
                </c:pt>
                <c:pt idx="9">
                  <c:v>82</c:v>
                </c:pt>
                <c:pt idx="10">
                  <c:v>77</c:v>
                </c:pt>
                <c:pt idx="11">
                  <c:v>72</c:v>
                </c:pt>
                <c:pt idx="12">
                  <c:v>65</c:v>
                </c:pt>
              </c:numCache>
            </c:numRef>
          </c:val>
          <c:extLst xmlns:c16r2="http://schemas.microsoft.com/office/drawing/2015/06/chart">
            <c:ext xmlns:c16="http://schemas.microsoft.com/office/drawing/2014/chart" uri="{C3380CC4-5D6E-409C-BE32-E72D297353CC}">
              <c16:uniqueId val="{0000001C-DD46-48E0-88C8-3C6C0ED26A2C}"/>
            </c:ext>
          </c:extLst>
        </c:ser>
        <c:dLbls>
          <c:dLblPos val="bestFit"/>
          <c:showLegendKey val="0"/>
          <c:showVal val="0"/>
          <c:showCatName val="0"/>
          <c:showSerName val="0"/>
          <c:showPercent val="1"/>
          <c:showBubbleSize val="0"/>
          <c:showLeaderLines val="1"/>
        </c:dLbls>
        <c:gapWidth val="100"/>
        <c:secondPieSize val="75"/>
        <c:serLines/>
      </c:ofPieChart>
    </c:plotArea>
    <c:legend>
      <c:legendPos val="r"/>
      <c:overlay val="0"/>
      <c:txPr>
        <a:bodyPr/>
        <a:lstStyle/>
        <a:p>
          <a:pPr rtl="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Band 7</c:v>
          </c:tx>
          <c:invertIfNegative val="0"/>
          <c:cat>
            <c:strRef>
              <c:f>Analysis!$C$167:$G$167</c:f>
              <c:strCache>
                <c:ptCount val="3"/>
                <c:pt idx="0">
                  <c:v>Formal</c:v>
                </c:pt>
                <c:pt idx="1">
                  <c:v>Informal/peer to peer</c:v>
                </c:pt>
                <c:pt idx="2">
                  <c:v>None</c:v>
                </c:pt>
              </c:strCache>
            </c:strRef>
          </c:cat>
          <c:val>
            <c:numRef>
              <c:f>Analysis!$C$168:$G$168</c:f>
              <c:numCache>
                <c:formatCode>General</c:formatCode>
                <c:ptCount val="3"/>
                <c:pt idx="0">
                  <c:v>36.363636363636367</c:v>
                </c:pt>
                <c:pt idx="1">
                  <c:v>54.54545454545454</c:v>
                </c:pt>
                <c:pt idx="2">
                  <c:v>9.0909090909090917</c:v>
                </c:pt>
              </c:numCache>
            </c:numRef>
          </c:val>
          <c:extLst xmlns:c16r2="http://schemas.microsoft.com/office/drawing/2015/06/chart">
            <c:ext xmlns:c16="http://schemas.microsoft.com/office/drawing/2014/chart" uri="{C3380CC4-5D6E-409C-BE32-E72D297353CC}">
              <c16:uniqueId val="{00000000-EC8F-429B-A05E-858315414FE3}"/>
            </c:ext>
          </c:extLst>
        </c:ser>
        <c:ser>
          <c:idx val="1"/>
          <c:order val="1"/>
          <c:tx>
            <c:v>Band 6</c:v>
          </c:tx>
          <c:invertIfNegative val="0"/>
          <c:cat>
            <c:strRef>
              <c:f>Analysis!$C$167:$G$167</c:f>
              <c:strCache>
                <c:ptCount val="3"/>
                <c:pt idx="0">
                  <c:v>Formal</c:v>
                </c:pt>
                <c:pt idx="1">
                  <c:v>Informal/peer to peer</c:v>
                </c:pt>
                <c:pt idx="2">
                  <c:v>None</c:v>
                </c:pt>
              </c:strCache>
            </c:strRef>
          </c:cat>
          <c:val>
            <c:numRef>
              <c:f>Analysis!$C$169:$G$169</c:f>
              <c:numCache>
                <c:formatCode>General</c:formatCode>
                <c:ptCount val="3"/>
                <c:pt idx="0">
                  <c:v>7.1428571428571423</c:v>
                </c:pt>
                <c:pt idx="1">
                  <c:v>78.571428571428569</c:v>
                </c:pt>
                <c:pt idx="2">
                  <c:v>14.285714285714285</c:v>
                </c:pt>
              </c:numCache>
            </c:numRef>
          </c:val>
          <c:extLst xmlns:c16r2="http://schemas.microsoft.com/office/drawing/2015/06/chart">
            <c:ext xmlns:c16="http://schemas.microsoft.com/office/drawing/2014/chart" uri="{C3380CC4-5D6E-409C-BE32-E72D297353CC}">
              <c16:uniqueId val="{00000001-EC8F-429B-A05E-858315414FE3}"/>
            </c:ext>
          </c:extLst>
        </c:ser>
        <c:ser>
          <c:idx val="2"/>
          <c:order val="2"/>
          <c:tx>
            <c:v>Senior staff nurse</c:v>
          </c:tx>
          <c:invertIfNegative val="0"/>
          <c:cat>
            <c:strRef>
              <c:f>Analysis!$C$167:$G$167</c:f>
              <c:strCache>
                <c:ptCount val="3"/>
                <c:pt idx="0">
                  <c:v>Formal</c:v>
                </c:pt>
                <c:pt idx="1">
                  <c:v>Informal/peer to peer</c:v>
                </c:pt>
                <c:pt idx="2">
                  <c:v>None</c:v>
                </c:pt>
              </c:strCache>
            </c:strRef>
          </c:cat>
          <c:val>
            <c:numRef>
              <c:f>Analysis!$C$170:$G$170</c:f>
              <c:numCache>
                <c:formatCode>General</c:formatCode>
                <c:ptCount val="3"/>
                <c:pt idx="0">
                  <c:v>10</c:v>
                </c:pt>
                <c:pt idx="1">
                  <c:v>50</c:v>
                </c:pt>
                <c:pt idx="2">
                  <c:v>40</c:v>
                </c:pt>
              </c:numCache>
            </c:numRef>
          </c:val>
          <c:extLst xmlns:c16r2="http://schemas.microsoft.com/office/drawing/2015/06/chart">
            <c:ext xmlns:c16="http://schemas.microsoft.com/office/drawing/2014/chart" uri="{C3380CC4-5D6E-409C-BE32-E72D297353CC}">
              <c16:uniqueId val="{00000002-EC8F-429B-A05E-858315414FE3}"/>
            </c:ext>
          </c:extLst>
        </c:ser>
        <c:ser>
          <c:idx val="3"/>
          <c:order val="3"/>
          <c:tx>
            <c:v>Junior staff nurse</c:v>
          </c:tx>
          <c:invertIfNegative val="0"/>
          <c:cat>
            <c:strRef>
              <c:f>Analysis!$C$167:$G$167</c:f>
              <c:strCache>
                <c:ptCount val="3"/>
                <c:pt idx="0">
                  <c:v>Formal</c:v>
                </c:pt>
                <c:pt idx="1">
                  <c:v>Informal/peer to peer</c:v>
                </c:pt>
                <c:pt idx="2">
                  <c:v>None</c:v>
                </c:pt>
              </c:strCache>
            </c:strRef>
          </c:cat>
          <c:val>
            <c:numRef>
              <c:f>Analysis!$C$171:$G$171</c:f>
              <c:numCache>
                <c:formatCode>General</c:formatCode>
                <c:ptCount val="3"/>
                <c:pt idx="0">
                  <c:v>0</c:v>
                </c:pt>
                <c:pt idx="1">
                  <c:v>55.555555555555557</c:v>
                </c:pt>
                <c:pt idx="2">
                  <c:v>44.444444444444443</c:v>
                </c:pt>
              </c:numCache>
            </c:numRef>
          </c:val>
          <c:extLst xmlns:c16r2="http://schemas.microsoft.com/office/drawing/2015/06/chart">
            <c:ext xmlns:c16="http://schemas.microsoft.com/office/drawing/2014/chart" uri="{C3380CC4-5D6E-409C-BE32-E72D297353CC}">
              <c16:uniqueId val="{00000003-EC8F-429B-A05E-858315414FE3}"/>
            </c:ext>
          </c:extLst>
        </c:ser>
        <c:dLbls>
          <c:showLegendKey val="0"/>
          <c:showVal val="0"/>
          <c:showCatName val="0"/>
          <c:showSerName val="0"/>
          <c:showPercent val="0"/>
          <c:showBubbleSize val="0"/>
        </c:dLbls>
        <c:gapWidth val="150"/>
        <c:axId val="132092312"/>
        <c:axId val="132092696"/>
      </c:barChart>
      <c:catAx>
        <c:axId val="132092312"/>
        <c:scaling>
          <c:orientation val="minMax"/>
        </c:scaling>
        <c:delete val="0"/>
        <c:axPos val="b"/>
        <c:numFmt formatCode="General" sourceLinked="0"/>
        <c:majorTickMark val="out"/>
        <c:minorTickMark val="none"/>
        <c:tickLblPos val="nextTo"/>
        <c:crossAx val="132092696"/>
        <c:crosses val="autoZero"/>
        <c:auto val="1"/>
        <c:lblAlgn val="ctr"/>
        <c:lblOffset val="100"/>
        <c:noMultiLvlLbl val="0"/>
      </c:catAx>
      <c:valAx>
        <c:axId val="132092696"/>
        <c:scaling>
          <c:orientation val="minMax"/>
        </c:scaling>
        <c:delete val="0"/>
        <c:axPos val="l"/>
        <c:majorGridlines/>
        <c:numFmt formatCode="General" sourceLinked="1"/>
        <c:majorTickMark val="out"/>
        <c:minorTickMark val="none"/>
        <c:tickLblPos val="nextTo"/>
        <c:crossAx val="13209231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a:solidFill>
                <a:schemeClr val="tx1">
                  <a:lumMod val="50000"/>
                </a:schemeClr>
              </a:solidFill>
            </a:ln>
          </c:spPr>
          <c:dPt>
            <c:idx val="0"/>
            <c:bubble3D val="0"/>
            <c:spPr>
              <a:solidFill>
                <a:srgbClr val="FF0000"/>
              </a:solidFill>
              <a:ln>
                <a:solidFill>
                  <a:schemeClr val="tx1">
                    <a:lumMod val="50000"/>
                  </a:schemeClr>
                </a:solid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1-C74E-4A4A-A22B-8E9C6A5F11AD}"/>
              </c:ext>
            </c:extLst>
          </c:dPt>
          <c:dPt>
            <c:idx val="1"/>
            <c:bubble3D val="0"/>
            <c:spPr>
              <a:solidFill>
                <a:schemeClr val="accent2"/>
              </a:solidFill>
              <a:ln>
                <a:solidFill>
                  <a:schemeClr val="tx1">
                    <a:lumMod val="50000"/>
                  </a:schemeClr>
                </a:solid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3-C74E-4A4A-A22B-8E9C6A5F11AD}"/>
              </c:ext>
            </c:extLst>
          </c:dPt>
          <c:dPt>
            <c:idx val="2"/>
            <c:bubble3D val="0"/>
            <c:spPr>
              <a:solidFill>
                <a:srgbClr val="00B0F0"/>
              </a:solidFill>
              <a:ln>
                <a:solidFill>
                  <a:schemeClr val="tx1">
                    <a:lumMod val="50000"/>
                  </a:schemeClr>
                </a:solid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5-C74E-4A4A-A22B-8E9C6A5F11AD}"/>
              </c:ext>
            </c:extLst>
          </c:dPt>
          <c:dPt>
            <c:idx val="3"/>
            <c:bubble3D val="0"/>
            <c:spPr>
              <a:solidFill>
                <a:srgbClr val="FF0066"/>
              </a:solidFill>
              <a:ln>
                <a:solidFill>
                  <a:schemeClr val="tx1">
                    <a:lumMod val="50000"/>
                  </a:schemeClr>
                </a:solid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7-C74E-4A4A-A22B-8E9C6A5F11AD}"/>
              </c:ext>
            </c:extLst>
          </c:dPt>
          <c:dPt>
            <c:idx val="4"/>
            <c:bubble3D val="0"/>
            <c:spPr>
              <a:solidFill>
                <a:srgbClr val="7030A0"/>
              </a:solidFill>
              <a:ln>
                <a:solidFill>
                  <a:schemeClr val="tx1">
                    <a:lumMod val="50000"/>
                  </a:schemeClr>
                </a:solid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9-C74E-4A4A-A22B-8E9C6A5F11AD}"/>
              </c:ext>
            </c:extLst>
          </c:dPt>
          <c:dPt>
            <c:idx val="5"/>
            <c:bubble3D val="0"/>
            <c:spPr>
              <a:solidFill>
                <a:srgbClr val="00B050"/>
              </a:solidFill>
              <a:ln>
                <a:solidFill>
                  <a:schemeClr val="tx1">
                    <a:lumMod val="50000"/>
                  </a:schemeClr>
                </a:solid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B-C74E-4A4A-A22B-8E9C6A5F11AD}"/>
              </c:ext>
            </c:extLst>
          </c:dPt>
          <c:dPt>
            <c:idx val="6"/>
            <c:bubble3D val="0"/>
            <c:spPr>
              <a:solidFill>
                <a:srgbClr val="990000"/>
              </a:solidFill>
              <a:ln>
                <a:solidFill>
                  <a:schemeClr val="tx1">
                    <a:lumMod val="50000"/>
                  </a:schemeClr>
                </a:solid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D-C74E-4A4A-A22B-8E9C6A5F11AD}"/>
              </c:ext>
            </c:extLst>
          </c:dPt>
          <c:dPt>
            <c:idx val="7"/>
            <c:bubble3D val="0"/>
            <c:spPr>
              <a:solidFill>
                <a:srgbClr val="FFC000"/>
              </a:solidFill>
              <a:ln>
                <a:solidFill>
                  <a:schemeClr val="tx1">
                    <a:lumMod val="50000"/>
                  </a:schemeClr>
                </a:solid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0F-C74E-4A4A-A22B-8E9C6A5F11AD}"/>
              </c:ext>
            </c:extLst>
          </c:dPt>
          <c:dPt>
            <c:idx val="8"/>
            <c:bubble3D val="0"/>
            <c:spPr>
              <a:solidFill>
                <a:srgbClr val="002060"/>
              </a:solidFill>
              <a:ln>
                <a:solidFill>
                  <a:schemeClr val="tx1">
                    <a:lumMod val="50000"/>
                  </a:schemeClr>
                </a:solid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1-C74E-4A4A-A22B-8E9C6A5F11AD}"/>
              </c:ext>
            </c:extLst>
          </c:dPt>
          <c:dPt>
            <c:idx val="9"/>
            <c:bubble3D val="0"/>
            <c:spPr>
              <a:solidFill>
                <a:schemeClr val="accent4">
                  <a:lumMod val="60000"/>
                </a:schemeClr>
              </a:solidFill>
              <a:ln>
                <a:solidFill>
                  <a:schemeClr val="tx1">
                    <a:lumMod val="50000"/>
                  </a:schemeClr>
                </a:solidFill>
              </a:ln>
              <a:effectLst>
                <a:outerShdw blurRad="317500" algn="ctr" rotWithShape="0">
                  <a:prstClr val="black">
                    <a:alpha val="25000"/>
                  </a:prstClr>
                </a:outerShdw>
              </a:effectLst>
            </c:spPr>
            <c:extLst xmlns:c16r2="http://schemas.microsoft.com/office/drawing/2015/06/chart">
              <c:ext xmlns:c16="http://schemas.microsoft.com/office/drawing/2014/chart" uri="{C3380CC4-5D6E-409C-BE32-E72D297353CC}">
                <c16:uniqueId val="{00000013-C74E-4A4A-A22B-8E9C6A5F11AD}"/>
              </c:ext>
            </c:extLst>
          </c:dPt>
          <c:dLbls>
            <c:dLbl>
              <c:idx val="2"/>
              <c:layout>
                <c:manualLayout>
                  <c:x val="-0.13505799097257928"/>
                  <c:y val="0.1232290524933382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C74E-4A4A-A22B-8E9C6A5F11AD}"/>
                </c:ext>
                <c:ext xmlns:c15="http://schemas.microsoft.com/office/drawing/2012/chart" uri="{CE6537A1-D6FC-4f65-9D91-7224C49458BB}">
                  <c15:layout/>
                </c:ext>
              </c:extLst>
            </c:dLbl>
            <c:dLbl>
              <c:idx val="4"/>
              <c:layout>
                <c:manualLayout>
                  <c:x val="-9.8537097299266491E-2"/>
                  <c:y val="-0.18603467773895768"/>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C74E-4A4A-A22B-8E9C6A5F11AD}"/>
                </c:ext>
                <c:ext xmlns:c15="http://schemas.microsoft.com/office/drawing/2012/chart" uri="{CE6537A1-D6FC-4f65-9D91-7224C49458BB}">
                  <c15:layout/>
                </c:ext>
              </c:extLst>
            </c:dLbl>
            <c:dLbl>
              <c:idx val="5"/>
              <c:layout>
                <c:manualLayout>
                  <c:x val="0.19319671845247169"/>
                  <c:y val="-0.1543804419741090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B-C74E-4A4A-A22B-8E9C6A5F11AD}"/>
                </c:ext>
                <c:ext xmlns:c15="http://schemas.microsoft.com/office/drawing/2012/chart" uri="{CE6537A1-D6FC-4f65-9D91-7224C49458BB}">
                  <c15:layout/>
                </c:ext>
              </c:extLst>
            </c:dLbl>
            <c:dLbl>
              <c:idx val="6"/>
              <c:spPr/>
              <c:txPr>
                <a:bodyPr/>
                <a:lstStyle/>
                <a:p>
                  <a:pPr>
                    <a:defRPr b="1">
                      <a:solidFill>
                        <a:schemeClr val="tx1"/>
                      </a:solidFill>
                    </a:defRPr>
                  </a:pPr>
                  <a:endParaRPr lang="en-US"/>
                </a:p>
              </c:txPr>
              <c:showLegendKey val="0"/>
              <c:showVal val="0"/>
              <c:showCatName val="1"/>
              <c:showSerName val="0"/>
              <c:showPercent val="1"/>
              <c:showBubbleSize val="0"/>
            </c:dLbl>
            <c:dLbl>
              <c:idx val="7"/>
              <c:spPr/>
              <c:txPr>
                <a:bodyPr/>
                <a:lstStyle/>
                <a:p>
                  <a:pPr>
                    <a:defRPr b="1">
                      <a:solidFill>
                        <a:schemeClr val="tx1"/>
                      </a:solidFill>
                    </a:defRPr>
                  </a:pPr>
                  <a:endParaRPr lang="en-US"/>
                </a:p>
              </c:txPr>
              <c:showLegendKey val="0"/>
              <c:showVal val="0"/>
              <c:showCatName val="1"/>
              <c:showSerName val="0"/>
              <c:showPercent val="1"/>
              <c:showBubbleSize val="0"/>
            </c:dLbl>
            <c:spPr>
              <a:noFill/>
              <a:ln>
                <a:noFill/>
              </a:ln>
              <a:effectLst/>
            </c:spPr>
            <c:txPr>
              <a:bodyPr/>
              <a:lstStyle/>
              <a:p>
                <a:pPr>
                  <a:defRPr b="1">
                    <a:solidFill>
                      <a:schemeClr val="bg1"/>
                    </a:solidFill>
                  </a:defRPr>
                </a:pPr>
                <a:endParaRPr lang="en-US"/>
              </a:p>
            </c:txPr>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Sheet1!$A$2:$A$11</c:f>
              <c:strCache>
                <c:ptCount val="9"/>
                <c:pt idx="0">
                  <c:v>Other</c:v>
                </c:pt>
                <c:pt idx="2">
                  <c:v>Diaper dermatitis</c:v>
                </c:pt>
                <c:pt idx="3">
                  <c:v>Skin irritation</c:v>
                </c:pt>
                <c:pt idx="4">
                  <c:v>Immobility-related PU</c:v>
                </c:pt>
                <c:pt idx="5">
                  <c:v>Medical device-related pressure damage</c:v>
                </c:pt>
                <c:pt idx="6">
                  <c:v>Cause unclear</c:v>
                </c:pt>
                <c:pt idx="7">
                  <c:v>Cannula-related</c:v>
                </c:pt>
                <c:pt idx="8">
                  <c:v>Delivery trauma</c:v>
                </c:pt>
              </c:strCache>
            </c:strRef>
          </c:cat>
          <c:val>
            <c:numRef>
              <c:f>Sheet1!$B$2:$B$11</c:f>
              <c:numCache>
                <c:formatCode>General</c:formatCode>
                <c:ptCount val="10"/>
                <c:pt idx="0">
                  <c:v>2</c:v>
                </c:pt>
                <c:pt idx="2">
                  <c:v>3</c:v>
                </c:pt>
                <c:pt idx="3">
                  <c:v>3</c:v>
                </c:pt>
                <c:pt idx="4">
                  <c:v>4</c:v>
                </c:pt>
                <c:pt idx="5">
                  <c:v>6</c:v>
                </c:pt>
                <c:pt idx="6">
                  <c:v>1</c:v>
                </c:pt>
                <c:pt idx="7">
                  <c:v>2</c:v>
                </c:pt>
                <c:pt idx="8">
                  <c:v>2</c:v>
                </c:pt>
              </c:numCache>
            </c:numRef>
          </c:val>
          <c:extLst xmlns:c16r2="http://schemas.microsoft.com/office/drawing/2015/06/chart">
            <c:ext xmlns:c16="http://schemas.microsoft.com/office/drawing/2014/chart" uri="{C3380CC4-5D6E-409C-BE32-E72D297353CC}">
              <c16:uniqueId val="{00000014-C74E-4A4A-A22B-8E9C6A5F11AD}"/>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atin typeface="Arial" charset="0"/>
              </a:defRPr>
            </a:lvl1pPr>
          </a:lstStyle>
          <a:p>
            <a:pPr>
              <a:defRPr/>
            </a:pPr>
            <a:endParaRPr lang="en-US"/>
          </a:p>
        </p:txBody>
      </p:sp>
      <p:sp>
        <p:nvSpPr>
          <p:cNvPr id="20483"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defRPr>
            </a:lvl1pPr>
          </a:lstStyle>
          <a:p>
            <a:pPr>
              <a:defRPr/>
            </a:pPr>
            <a:endParaRPr lang="en-US"/>
          </a:p>
        </p:txBody>
      </p:sp>
      <p:sp>
        <p:nvSpPr>
          <p:cNvPr id="20484"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latin typeface="Arial" charset="0"/>
              </a:defRPr>
            </a:lvl1pPr>
          </a:lstStyle>
          <a:p>
            <a:pPr>
              <a:defRPr/>
            </a:pPr>
            <a:endParaRPr lang="en-US"/>
          </a:p>
        </p:txBody>
      </p:sp>
      <p:sp>
        <p:nvSpPr>
          <p:cNvPr id="20485"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latin typeface="Arial" charset="0"/>
              </a:defRPr>
            </a:lvl1pPr>
          </a:lstStyle>
          <a:p>
            <a:pPr>
              <a:defRPr/>
            </a:pPr>
            <a:fld id="{EC8BFE2A-529D-48D3-9876-AF3EC6AB2A8F}" type="slidenum">
              <a:rPr lang="en-GB"/>
              <a:pPr>
                <a:defRPr/>
              </a:pPr>
              <a:t>‹#›</a:t>
            </a:fld>
            <a:endParaRPr lang="en-GB"/>
          </a:p>
        </p:txBody>
      </p:sp>
    </p:spTree>
    <p:extLst>
      <p:ext uri="{BB962C8B-B14F-4D97-AF65-F5344CB8AC3E}">
        <p14:creationId xmlns:p14="http://schemas.microsoft.com/office/powerpoint/2010/main" val="3809930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a:latin typeface="Arial" charset="0"/>
              </a:defRPr>
            </a:lvl1pPr>
          </a:lstStyle>
          <a:p>
            <a:pPr>
              <a:defRPr/>
            </a:pPr>
            <a:endParaRPr lang="en-US"/>
          </a:p>
        </p:txBody>
      </p:sp>
      <p:sp>
        <p:nvSpPr>
          <p:cNvPr id="6147" name="Rectangle 3"/>
          <p:cNvSpPr>
            <a:spLocks noGrp="1" noChangeArrowheads="1"/>
          </p:cNvSpPr>
          <p:nvPr>
            <p:ph type="dt" idx="1"/>
          </p:nvPr>
        </p:nvSpPr>
        <p:spPr bwMode="auto">
          <a:xfrm>
            <a:off x="3852016" y="0"/>
            <a:ext cx="2945659" cy="496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52016" y="9430306"/>
            <a:ext cx="2945659" cy="496332"/>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a:latin typeface="Arial" charset="0"/>
              </a:defRPr>
            </a:lvl1pPr>
          </a:lstStyle>
          <a:p>
            <a:pPr>
              <a:defRPr/>
            </a:pPr>
            <a:fld id="{0EF7CC79-D8DD-4448-8AC0-48F35151978E}" type="slidenum">
              <a:rPr lang="en-GB"/>
              <a:pPr>
                <a:defRPr/>
              </a:pPr>
              <a:t>‹#›</a:t>
            </a:fld>
            <a:endParaRPr lang="en-GB"/>
          </a:p>
        </p:txBody>
      </p:sp>
    </p:spTree>
    <p:extLst>
      <p:ext uri="{BB962C8B-B14F-4D97-AF65-F5344CB8AC3E}">
        <p14:creationId xmlns:p14="http://schemas.microsoft.com/office/powerpoint/2010/main" val="1392799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ea typeface="ＭＳ Ｐゴシック" pitchFamily="34" charset="-128"/>
              </a:rPr>
              <a:t>Something</a:t>
            </a:r>
            <a:r>
              <a:rPr lang="en-US" altLang="en-US" baseline="0" dirty="0" smtClean="0">
                <a:ea typeface="ＭＳ Ｐゴシック" pitchFamily="34" charset="-128"/>
              </a:rPr>
              <a:t> that is currently lacking is figures for ALL skin damage in neonates, not just PUs. There have occasionally been inconsistencies around including/not including MDRUs in prevalence studies, and certainly a lot of non-PU device-related damage is not picked up in previous prevalence studies. There have been case reports of many kinds of skin damage in this population as you can see, and </a:t>
            </a:r>
          </a:p>
        </p:txBody>
      </p:sp>
      <p:sp>
        <p:nvSpPr>
          <p:cNvPr id="16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fld id="{696FDACC-F5AC-4200-ACAF-0E63E1B4BBD7}" type="slidenum">
              <a:rPr lang="en-GB" altLang="en-US" smtClean="0">
                <a:latin typeface="Arial" charset="0"/>
              </a:rPr>
              <a:pPr/>
              <a:t>6</a:t>
            </a:fld>
            <a:endParaRPr lang="en-GB" altLang="en-US" smtClean="0">
              <a:latin typeface="Arial" charset="0"/>
            </a:endParaRPr>
          </a:p>
        </p:txBody>
      </p:sp>
    </p:spTree>
    <p:extLst>
      <p:ext uri="{BB962C8B-B14F-4D97-AF65-F5344CB8AC3E}">
        <p14:creationId xmlns:p14="http://schemas.microsoft.com/office/powerpoint/2010/main" val="1046880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Skin irritation here includes reactions to both devices and prophylactic dressings</a:t>
            </a:r>
          </a:p>
          <a:p>
            <a:r>
              <a:rPr lang="en-GB" dirty="0" smtClean="0"/>
              <a:t>In one instance a neonate had non-blanching</a:t>
            </a:r>
            <a:r>
              <a:rPr lang="en-GB" baseline="0" dirty="0" smtClean="0"/>
              <a:t> erythema with no clear cause</a:t>
            </a:r>
          </a:p>
          <a:p>
            <a:r>
              <a:rPr lang="en-GB" baseline="0" dirty="0" smtClean="0"/>
              <a:t>Pressure “damage” here includes grade I PUs and indentation with no erythema</a:t>
            </a:r>
          </a:p>
          <a:p>
            <a:r>
              <a:rPr lang="en-GB" baseline="0" dirty="0" smtClean="0"/>
              <a:t>I was surprised by the relative lack of damage from CPAP—however, talking to the staff there, they seem anecdotally to be moving away from the widespread use of CPAP. I saw three babies on CPAP and it wasn’t associated with skin damage in any of them.</a:t>
            </a:r>
            <a:endParaRPr lang="en-GB" dirty="0"/>
          </a:p>
        </p:txBody>
      </p:sp>
      <p:sp>
        <p:nvSpPr>
          <p:cNvPr id="4" name="Slide Number Placeholder 3"/>
          <p:cNvSpPr>
            <a:spLocks noGrp="1"/>
          </p:cNvSpPr>
          <p:nvPr>
            <p:ph type="sldNum" sz="quarter" idx="10"/>
          </p:nvPr>
        </p:nvSpPr>
        <p:spPr/>
        <p:txBody>
          <a:bodyPr/>
          <a:lstStyle/>
          <a:p>
            <a:pPr>
              <a:defRPr/>
            </a:pPr>
            <a:fld id="{0EF7CC79-D8DD-4448-8AC0-48F35151978E}" type="slidenum">
              <a:rPr lang="en-GB" smtClean="0"/>
              <a:pPr>
                <a:defRPr/>
              </a:pPr>
              <a:t>23</a:t>
            </a:fld>
            <a:endParaRPr lang="en-GB"/>
          </a:p>
        </p:txBody>
      </p:sp>
    </p:spTree>
    <p:extLst>
      <p:ext uri="{BB962C8B-B14F-4D97-AF65-F5344CB8AC3E}">
        <p14:creationId xmlns:p14="http://schemas.microsoft.com/office/powerpoint/2010/main" val="842981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data haven’t yet been stratified for gestational age, but this will be the next step.</a:t>
            </a:r>
            <a:endParaRPr lang="en-GB" dirty="0" smtClean="0"/>
          </a:p>
          <a:p>
            <a:r>
              <a:rPr lang="en-GB" dirty="0" smtClean="0"/>
              <a:t>“Associated</a:t>
            </a:r>
            <a:r>
              <a:rPr lang="en-GB" baseline="0" dirty="0" smtClean="0"/>
              <a:t> with medical device use” includes irritation from devices, MDRUs, indentation without erythema, and extravasation/phlebitis</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Every patient had at least one device in place. One intensive care patient had eight.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There were some surprises in terms of the devices that were associated with skin damage—for example, one full-term baby had a pressure ulcer associated with her cord clamp, and one had a pressure ulcer from an ECG lead. </a:t>
            </a:r>
          </a:p>
          <a:p>
            <a:r>
              <a:rPr lang="en-GB" dirty="0" smtClean="0"/>
              <a:t>Median number of devices per patient was 3</a:t>
            </a:r>
          </a:p>
          <a:p>
            <a:r>
              <a:rPr lang="en-GB" dirty="0" smtClean="0"/>
              <a:t>6 different devices found to be associated with skin damage in this small </a:t>
            </a:r>
            <a:r>
              <a:rPr lang="en-GB" dirty="0" err="1" smtClean="0"/>
              <a:t>sampl</a:t>
            </a:r>
            <a:endParaRPr lang="en-GB" dirty="0" smtClean="0"/>
          </a:p>
          <a:p>
            <a:r>
              <a:rPr lang="en-GB" dirty="0" smtClean="0"/>
              <a:t>One baby had both immobility-related and device-related pressure ulcers</a:t>
            </a:r>
          </a:p>
        </p:txBody>
      </p:sp>
      <p:sp>
        <p:nvSpPr>
          <p:cNvPr id="4" name="Slide Number Placeholder 3"/>
          <p:cNvSpPr>
            <a:spLocks noGrp="1"/>
          </p:cNvSpPr>
          <p:nvPr>
            <p:ph type="sldNum" sz="quarter" idx="10"/>
          </p:nvPr>
        </p:nvSpPr>
        <p:spPr/>
        <p:txBody>
          <a:bodyPr/>
          <a:lstStyle/>
          <a:p>
            <a:pPr>
              <a:defRPr/>
            </a:pPr>
            <a:fld id="{0EF7CC79-D8DD-4448-8AC0-48F35151978E}" type="slidenum">
              <a:rPr lang="en-GB" smtClean="0"/>
              <a:pPr>
                <a:defRPr/>
              </a:pPr>
              <a:t>25</a:t>
            </a:fld>
            <a:endParaRPr lang="en-GB"/>
          </a:p>
        </p:txBody>
      </p:sp>
    </p:spTree>
    <p:extLst>
      <p:ext uri="{BB962C8B-B14F-4D97-AF65-F5344CB8AC3E}">
        <p14:creationId xmlns:p14="http://schemas.microsoft.com/office/powerpoint/2010/main" val="3967898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F7CC79-D8DD-4448-8AC0-48F35151978E}" type="slidenum">
              <a:rPr lang="en-GB" smtClean="0"/>
              <a:pPr>
                <a:defRPr/>
              </a:pPr>
              <a:t>33</a:t>
            </a:fld>
            <a:endParaRPr lang="en-GB"/>
          </a:p>
        </p:txBody>
      </p:sp>
    </p:spTree>
    <p:extLst>
      <p:ext uri="{BB962C8B-B14F-4D97-AF65-F5344CB8AC3E}">
        <p14:creationId xmlns:p14="http://schemas.microsoft.com/office/powerpoint/2010/main" val="103448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Survey was initially distributed</a:t>
            </a:r>
            <a:r>
              <a:rPr lang="en-GB" baseline="0" dirty="0" smtClean="0"/>
              <a:t> online via the lead nurses from each unit within the Wessex and Thames Valley Neonatal Networks—about 16 units. However, response rates were low, and </a:t>
            </a:r>
            <a:endParaRPr lang="en-GB" dirty="0"/>
          </a:p>
        </p:txBody>
      </p:sp>
      <p:sp>
        <p:nvSpPr>
          <p:cNvPr id="4" name="Slide Number Placeholder 3"/>
          <p:cNvSpPr>
            <a:spLocks noGrp="1"/>
          </p:cNvSpPr>
          <p:nvPr>
            <p:ph type="sldNum" sz="quarter" idx="10"/>
          </p:nvPr>
        </p:nvSpPr>
        <p:spPr/>
        <p:txBody>
          <a:bodyPr/>
          <a:lstStyle/>
          <a:p>
            <a:pPr>
              <a:defRPr/>
            </a:pPr>
            <a:fld id="{0EF7CC79-D8DD-4448-8AC0-48F35151978E}" type="slidenum">
              <a:rPr lang="en-GB" smtClean="0"/>
              <a:pPr>
                <a:defRPr/>
              </a:pPr>
              <a:t>13</a:t>
            </a:fld>
            <a:endParaRPr lang="en-GB"/>
          </a:p>
        </p:txBody>
      </p:sp>
    </p:spTree>
    <p:extLst>
      <p:ext uri="{BB962C8B-B14F-4D97-AF65-F5344CB8AC3E}">
        <p14:creationId xmlns:p14="http://schemas.microsoft.com/office/powerpoint/2010/main" val="22567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56 responses returned</a:t>
            </a:r>
            <a:endParaRPr lang="en-GB" baseline="0" dirty="0" smtClean="0"/>
          </a:p>
          <a:p>
            <a:r>
              <a:rPr lang="en-GB" dirty="0" smtClean="0"/>
              <a:t>Band</a:t>
            </a:r>
            <a:r>
              <a:rPr lang="en-GB" baseline="0" dirty="0" smtClean="0"/>
              <a:t> 6 or 7—responsibility to manage and educate other registered staff. Band 5—responsibility to supervise band 4 staff.</a:t>
            </a:r>
            <a:endParaRPr lang="en-GB" dirty="0"/>
          </a:p>
        </p:txBody>
      </p:sp>
      <p:sp>
        <p:nvSpPr>
          <p:cNvPr id="4" name="Slide Number Placeholder 3"/>
          <p:cNvSpPr>
            <a:spLocks noGrp="1"/>
          </p:cNvSpPr>
          <p:nvPr>
            <p:ph type="sldNum" sz="quarter" idx="10"/>
          </p:nvPr>
        </p:nvSpPr>
        <p:spPr/>
        <p:txBody>
          <a:bodyPr/>
          <a:lstStyle/>
          <a:p>
            <a:pPr>
              <a:defRPr/>
            </a:pPr>
            <a:fld id="{0EF7CC79-D8DD-4448-8AC0-48F35151978E}" type="slidenum">
              <a:rPr lang="en-GB" smtClean="0"/>
              <a:pPr>
                <a:defRPr/>
              </a:pPr>
              <a:t>14</a:t>
            </a:fld>
            <a:endParaRPr lang="en-GB"/>
          </a:p>
        </p:txBody>
      </p:sp>
    </p:spTree>
    <p:extLst>
      <p:ext uri="{BB962C8B-B14F-4D97-AF65-F5344CB8AC3E}">
        <p14:creationId xmlns:p14="http://schemas.microsoft.com/office/powerpoint/2010/main" val="266160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56 responses returned</a:t>
            </a:r>
          </a:p>
          <a:p>
            <a:r>
              <a:rPr lang="en-GB" dirty="0" smtClean="0"/>
              <a:t>Incidence of skin damage</a:t>
            </a:r>
            <a:r>
              <a:rPr lang="en-GB" baseline="0" dirty="0" smtClean="0"/>
              <a:t> perceived to be high, HOWEVER, disconnect between perception of incidence and perception of risk (people stating that they see damage daily have answered that their patients are anything from “slight risk” to “extremely high risk”)—e.g., most common answer to “How great do you think the risk of skin damage in your patients is?” was “High risk” (20/56); however, that was interpreted to be anything from less than once a year to daily.</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0EF7CC79-D8DD-4448-8AC0-48F35151978E}" type="slidenum">
              <a:rPr lang="en-GB" smtClean="0"/>
              <a:pPr>
                <a:defRPr/>
              </a:pPr>
              <a:t>15</a:t>
            </a:fld>
            <a:endParaRPr lang="en-GB"/>
          </a:p>
        </p:txBody>
      </p:sp>
    </p:spTree>
    <p:extLst>
      <p:ext uri="{BB962C8B-B14F-4D97-AF65-F5344CB8AC3E}">
        <p14:creationId xmlns:p14="http://schemas.microsoft.com/office/powerpoint/2010/main" val="3956891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Other section</a:t>
            </a:r>
            <a:r>
              <a:rPr lang="en-GB" baseline="0" dirty="0" smtClean="0"/>
              <a:t> is largely composed of devices which are relatively rarely used, for example cooling therapy for hypoxic ischaemic encephalopathy, or “bubble” CPAP</a:t>
            </a:r>
            <a:endParaRPr lang="en-GB" dirty="0"/>
          </a:p>
        </p:txBody>
      </p:sp>
      <p:sp>
        <p:nvSpPr>
          <p:cNvPr id="4" name="Slide Number Placeholder 3"/>
          <p:cNvSpPr>
            <a:spLocks noGrp="1"/>
          </p:cNvSpPr>
          <p:nvPr>
            <p:ph type="sldNum" sz="quarter" idx="10"/>
          </p:nvPr>
        </p:nvSpPr>
        <p:spPr/>
        <p:txBody>
          <a:bodyPr/>
          <a:lstStyle/>
          <a:p>
            <a:pPr>
              <a:defRPr/>
            </a:pPr>
            <a:fld id="{0EF7CC79-D8DD-4448-8AC0-48F35151978E}" type="slidenum">
              <a:rPr lang="en-GB" smtClean="0"/>
              <a:pPr>
                <a:defRPr/>
              </a:pPr>
              <a:t>16</a:t>
            </a:fld>
            <a:endParaRPr lang="en-GB"/>
          </a:p>
        </p:txBody>
      </p:sp>
    </p:spTree>
    <p:extLst>
      <p:ext uri="{BB962C8B-B14F-4D97-AF65-F5344CB8AC3E}">
        <p14:creationId xmlns:p14="http://schemas.microsoft.com/office/powerpoint/2010/main" val="161915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two strongest themes that came through from the qualitative data were a) device care (i.e. that nurses are having to modify devices in order to make them appropriate for use in their patients), and b) “team effort”, factors such as good handover, asking other staff for advice, using the TVN etc. However, these comments were quite mixed, and </a:t>
            </a:r>
            <a:endParaRPr lang="en-GB" dirty="0"/>
          </a:p>
        </p:txBody>
      </p:sp>
      <p:sp>
        <p:nvSpPr>
          <p:cNvPr id="4" name="Slide Number Placeholder 3"/>
          <p:cNvSpPr>
            <a:spLocks noGrp="1"/>
          </p:cNvSpPr>
          <p:nvPr>
            <p:ph type="sldNum" sz="quarter" idx="10"/>
          </p:nvPr>
        </p:nvSpPr>
        <p:spPr/>
        <p:txBody>
          <a:bodyPr/>
          <a:lstStyle/>
          <a:p>
            <a:pPr>
              <a:defRPr/>
            </a:pPr>
            <a:fld id="{0EF7CC79-D8DD-4448-8AC0-48F35151978E}" type="slidenum">
              <a:rPr lang="en-GB" smtClean="0"/>
              <a:pPr>
                <a:defRPr/>
              </a:pPr>
              <a:t>17</a:t>
            </a:fld>
            <a:endParaRPr lang="en-GB"/>
          </a:p>
        </p:txBody>
      </p:sp>
    </p:spTree>
    <p:extLst>
      <p:ext uri="{BB962C8B-B14F-4D97-AF65-F5344CB8AC3E}">
        <p14:creationId xmlns:p14="http://schemas.microsoft.com/office/powerpoint/2010/main" val="4117333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0EF7CC79-D8DD-4448-8AC0-48F35151978E}" type="slidenum">
              <a:rPr lang="en-GB" smtClean="0"/>
              <a:pPr>
                <a:defRPr/>
              </a:pPr>
              <a:t>18</a:t>
            </a:fld>
            <a:endParaRPr lang="en-GB"/>
          </a:p>
        </p:txBody>
      </p:sp>
    </p:spTree>
    <p:extLst>
      <p:ext uri="{BB962C8B-B14F-4D97-AF65-F5344CB8AC3E}">
        <p14:creationId xmlns:p14="http://schemas.microsoft.com/office/powerpoint/2010/main" val="1759315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Limitations—recruitment (had to add to recruitment strategy</a:t>
            </a:r>
            <a:r>
              <a:rPr lang="en-GB" baseline="0" dirty="0" smtClean="0"/>
              <a:t> halfway through due to poor response)</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pPr>
              <a:defRPr/>
            </a:pPr>
            <a:fld id="{0EF7CC79-D8DD-4448-8AC0-48F35151978E}" type="slidenum">
              <a:rPr lang="en-GB" smtClean="0"/>
              <a:pPr>
                <a:defRPr/>
              </a:pPr>
              <a:t>19</a:t>
            </a:fld>
            <a:endParaRPr lang="en-GB"/>
          </a:p>
        </p:txBody>
      </p:sp>
    </p:spTree>
    <p:extLst>
      <p:ext uri="{BB962C8B-B14F-4D97-AF65-F5344CB8AC3E}">
        <p14:creationId xmlns:p14="http://schemas.microsoft.com/office/powerpoint/2010/main" val="1735911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 data haven’t yet been stratified for gestational age, but this will be the next step.</a:t>
            </a:r>
            <a:endParaRPr lang="en-GB" dirty="0" smtClean="0"/>
          </a:p>
          <a:p>
            <a:r>
              <a:rPr lang="en-GB" dirty="0" smtClean="0"/>
              <a:t>“Associated</a:t>
            </a:r>
            <a:r>
              <a:rPr lang="en-GB" baseline="0" dirty="0" smtClean="0"/>
              <a:t> with medical device use” includes irritation from devices, MDRUs, indentation without erythema, and extravasation/phlebitis</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Every patient had at least one device in place. One intensive care patient had eight.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There were some surprises in terms of the devices that were associated with skin damage—for example, one full-term baby had a pressure ulcer associated with her cord clamp, and one had a pressure ulcer from an ECG lead. </a:t>
            </a:r>
          </a:p>
          <a:p>
            <a:r>
              <a:rPr lang="en-GB" dirty="0" smtClean="0"/>
              <a:t>Median number of devices per patient was 3</a:t>
            </a:r>
          </a:p>
          <a:p>
            <a:r>
              <a:rPr lang="en-GB" dirty="0" smtClean="0"/>
              <a:t>6 different devices found to be associated with skin damage in this small sample</a:t>
            </a:r>
          </a:p>
          <a:p>
            <a:r>
              <a:rPr lang="en-GB" dirty="0" smtClean="0"/>
              <a:t>One baby had both immobility-related and device-related pressure ulcers</a:t>
            </a:r>
          </a:p>
        </p:txBody>
      </p:sp>
      <p:sp>
        <p:nvSpPr>
          <p:cNvPr id="4" name="Slide Number Placeholder 3"/>
          <p:cNvSpPr>
            <a:spLocks noGrp="1"/>
          </p:cNvSpPr>
          <p:nvPr>
            <p:ph type="sldNum" sz="quarter" idx="10"/>
          </p:nvPr>
        </p:nvSpPr>
        <p:spPr/>
        <p:txBody>
          <a:bodyPr/>
          <a:lstStyle/>
          <a:p>
            <a:pPr>
              <a:defRPr/>
            </a:pPr>
            <a:fld id="{0EF7CC79-D8DD-4448-8AC0-48F35151978E}" type="slidenum">
              <a:rPr lang="en-GB" smtClean="0"/>
              <a:pPr>
                <a:defRPr/>
              </a:pPr>
              <a:t>22</a:t>
            </a:fld>
            <a:endParaRPr lang="en-GB"/>
          </a:p>
        </p:txBody>
      </p:sp>
    </p:spTree>
    <p:extLst>
      <p:ext uri="{BB962C8B-B14F-4D97-AF65-F5344CB8AC3E}">
        <p14:creationId xmlns:p14="http://schemas.microsoft.com/office/powerpoint/2010/main" val="26289921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79375" y="3200400"/>
            <a:ext cx="9223375" cy="3657600"/>
          </a:xfrm>
          <a:prstGeom prst="rect">
            <a:avLst/>
          </a:prstGeom>
          <a:gradFill rotWithShape="0">
            <a:gsLst>
              <a:gs pos="0">
                <a:srgbClr val="014359"/>
              </a:gs>
              <a:gs pos="100000">
                <a:srgbClr val="007275"/>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defRPr/>
            </a:pPr>
            <a:endParaRPr lang="en-US" altLang="en-US" smtClean="0"/>
          </a:p>
        </p:txBody>
      </p:sp>
      <p:sp>
        <p:nvSpPr>
          <p:cNvPr id="5" name="Rectangle 1032"/>
          <p:cNvSpPr>
            <a:spLocks noChangeArrowheads="1"/>
          </p:cNvSpPr>
          <p:nvPr/>
        </p:nvSpPr>
        <p:spPr bwMode="auto">
          <a:xfrm>
            <a:off x="-79375" y="0"/>
            <a:ext cx="9223375" cy="3276600"/>
          </a:xfrm>
          <a:prstGeom prst="rect">
            <a:avLst/>
          </a:prstGeom>
          <a:solidFill>
            <a:srgbClr val="01435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defRPr/>
            </a:pPr>
            <a:endParaRPr lang="en-US" altLang="en-US" sz="2400" smtClean="0">
              <a:latin typeface="Arial"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550" y="381000"/>
            <a:ext cx="26955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1026"/>
          <p:cNvSpPr>
            <a:spLocks noGrp="1" noChangeArrowheads="1"/>
          </p:cNvSpPr>
          <p:nvPr>
            <p:ph type="ctrTitle"/>
          </p:nvPr>
        </p:nvSpPr>
        <p:spPr>
          <a:xfrm>
            <a:off x="323850" y="1700213"/>
            <a:ext cx="8496300" cy="2160587"/>
          </a:xfrm>
        </p:spPr>
        <p:txBody>
          <a:bodyPr lIns="91440"/>
          <a:lstStyle>
            <a:lvl1pPr>
              <a:defRPr sz="7500">
                <a:solidFill>
                  <a:schemeClr val="bg1"/>
                </a:solidFill>
              </a:defRPr>
            </a:lvl1pPr>
          </a:lstStyle>
          <a:p>
            <a:r>
              <a:rPr lang="en-GB"/>
              <a:t>Click to edit Master title style</a:t>
            </a:r>
          </a:p>
        </p:txBody>
      </p:sp>
      <p:sp>
        <p:nvSpPr>
          <p:cNvPr id="10243" name="Rectangle 1027"/>
          <p:cNvSpPr>
            <a:spLocks noGrp="1" noChangeArrowheads="1"/>
          </p:cNvSpPr>
          <p:nvPr>
            <p:ph type="subTitle" idx="1"/>
          </p:nvPr>
        </p:nvSpPr>
        <p:spPr>
          <a:xfrm>
            <a:off x="323850" y="3933825"/>
            <a:ext cx="8496300" cy="1752600"/>
          </a:xfrm>
        </p:spPr>
        <p:txBody>
          <a:bodyPr lIns="91440"/>
          <a:lstStyle>
            <a:lvl1pPr marL="0" indent="0">
              <a:buFontTx/>
              <a:buNone/>
              <a:defRPr sz="3500">
                <a:solidFill>
                  <a:schemeClr val="accent1"/>
                </a:solidFill>
              </a:defRPr>
            </a:lvl1pPr>
          </a:lstStyle>
          <a:p>
            <a:r>
              <a:rPr lang="en-GB"/>
              <a:t>Click to edit Master subtitle style</a:t>
            </a:r>
          </a:p>
        </p:txBody>
      </p:sp>
      <p:sp>
        <p:nvSpPr>
          <p:cNvPr id="7" name="Rectangle 1030"/>
          <p:cNvSpPr>
            <a:spLocks noGrp="1" noChangeArrowheads="1"/>
          </p:cNvSpPr>
          <p:nvPr>
            <p:ph type="sldNum" sz="quarter" idx="10"/>
          </p:nvPr>
        </p:nvSpPr>
        <p:spPr>
          <a:xfrm>
            <a:off x="6553200" y="6245225"/>
            <a:ext cx="2133600" cy="476250"/>
          </a:xfrm>
        </p:spPr>
        <p:txBody>
          <a:bodyPr rIns="91440"/>
          <a:lstStyle>
            <a:lvl1pPr>
              <a:defRPr>
                <a:latin typeface="Arial" charset="0"/>
              </a:defRPr>
            </a:lvl1pPr>
          </a:lstStyle>
          <a:p>
            <a:pPr>
              <a:defRPr/>
            </a:pPr>
            <a:fld id="{C956F1F4-4D88-4044-BE03-FF735582AD40}" type="slidenum">
              <a:rPr lang="en-GB"/>
              <a:pPr>
                <a:defRPr/>
              </a:pPr>
              <a:t>‹#›</a:t>
            </a:fld>
            <a:endParaRPr lang="en-GB"/>
          </a:p>
        </p:txBody>
      </p:sp>
    </p:spTree>
    <p:extLst>
      <p:ext uri="{BB962C8B-B14F-4D97-AF65-F5344CB8AC3E}">
        <p14:creationId xmlns:p14="http://schemas.microsoft.com/office/powerpoint/2010/main" val="3904760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FC05BDD-A50B-4B7E-B479-AB5874A9F523}" type="slidenum">
              <a:rPr lang="en-GB"/>
              <a:pPr>
                <a:defRPr/>
              </a:pPr>
              <a:t>‹#›</a:t>
            </a:fld>
            <a:endParaRPr lang="en-GB"/>
          </a:p>
        </p:txBody>
      </p:sp>
    </p:spTree>
    <p:extLst>
      <p:ext uri="{BB962C8B-B14F-4D97-AF65-F5344CB8AC3E}">
        <p14:creationId xmlns:p14="http://schemas.microsoft.com/office/powerpoint/2010/main" val="3913058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4906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4906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7D51D0-62AE-4DBA-97B8-65D6EB7ACB29}" type="slidenum">
              <a:rPr lang="en-GB"/>
              <a:pPr>
                <a:defRPr/>
              </a:pPr>
              <a:t>‹#›</a:t>
            </a:fld>
            <a:endParaRPr lang="en-GB"/>
          </a:p>
        </p:txBody>
      </p:sp>
    </p:spTree>
    <p:extLst>
      <p:ext uri="{BB962C8B-B14F-4D97-AF65-F5344CB8AC3E}">
        <p14:creationId xmlns:p14="http://schemas.microsoft.com/office/powerpoint/2010/main" val="2317227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031"/>
          <p:cNvSpPr>
            <a:spLocks noChangeArrowheads="1"/>
          </p:cNvSpPr>
          <p:nvPr/>
        </p:nvSpPr>
        <p:spPr bwMode="auto">
          <a:xfrm>
            <a:off x="-90488" y="3200400"/>
            <a:ext cx="9234488" cy="3657600"/>
          </a:xfrm>
          <a:prstGeom prst="rect">
            <a:avLst/>
          </a:prstGeom>
          <a:gradFill rotWithShape="0">
            <a:gsLst>
              <a:gs pos="0">
                <a:srgbClr val="007275"/>
              </a:gs>
              <a:gs pos="100000">
                <a:srgbClr val="008CAC"/>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defRPr/>
            </a:pPr>
            <a:endParaRPr lang="en-US" altLang="en-US" smtClean="0"/>
          </a:p>
        </p:txBody>
      </p:sp>
      <p:sp>
        <p:nvSpPr>
          <p:cNvPr id="5" name="Rectangle 1032"/>
          <p:cNvSpPr>
            <a:spLocks noChangeArrowheads="1"/>
          </p:cNvSpPr>
          <p:nvPr/>
        </p:nvSpPr>
        <p:spPr bwMode="auto">
          <a:xfrm>
            <a:off x="-90488" y="0"/>
            <a:ext cx="9234488" cy="3276600"/>
          </a:xfrm>
          <a:prstGeom prst="rect">
            <a:avLst/>
          </a:prstGeom>
          <a:solidFill>
            <a:srgbClr val="007275"/>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defRPr/>
            </a:pPr>
            <a:endParaRPr lang="en-US" altLang="en-US" sz="2400" smtClean="0">
              <a:latin typeface="Arial" charset="0"/>
            </a:endParaRPr>
          </a:p>
        </p:txBody>
      </p:sp>
      <p:pic>
        <p:nvPicPr>
          <p:cNvPr id="6" name="Picture 1033" descr="white_logo"/>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8925" y="381000"/>
            <a:ext cx="213995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0" name="Rectangle 1026"/>
          <p:cNvSpPr>
            <a:spLocks noGrp="1" noChangeArrowheads="1"/>
          </p:cNvSpPr>
          <p:nvPr>
            <p:ph type="ctrTitle"/>
          </p:nvPr>
        </p:nvSpPr>
        <p:spPr>
          <a:xfrm>
            <a:off x="323850" y="1700213"/>
            <a:ext cx="8496300" cy="4105275"/>
          </a:xfrm>
        </p:spPr>
        <p:txBody>
          <a:bodyPr lIns="91440"/>
          <a:lstStyle>
            <a:lvl1pPr algn="r">
              <a:defRPr sz="7500">
                <a:solidFill>
                  <a:schemeClr val="bg1"/>
                </a:solidFill>
              </a:defRPr>
            </a:lvl1pPr>
          </a:lstStyle>
          <a:p>
            <a:r>
              <a:rPr lang="en-GB"/>
              <a:t>Click to edit Master title style</a:t>
            </a:r>
          </a:p>
        </p:txBody>
      </p:sp>
      <p:sp>
        <p:nvSpPr>
          <p:cNvPr id="12291" name="Rectangle 1027"/>
          <p:cNvSpPr>
            <a:spLocks noGrp="1" noChangeArrowheads="1"/>
          </p:cNvSpPr>
          <p:nvPr>
            <p:ph type="subTitle" idx="1"/>
          </p:nvPr>
        </p:nvSpPr>
        <p:spPr>
          <a:xfrm>
            <a:off x="-69850" y="7461250"/>
            <a:ext cx="69850" cy="69850"/>
          </a:xfrm>
        </p:spPr>
        <p:txBody>
          <a:bodyPr lIns="91440"/>
          <a:lstStyle>
            <a:lvl1pPr marL="0" indent="0" algn="ctr">
              <a:buFontTx/>
              <a:buNone/>
              <a:defRPr/>
            </a:lvl1pPr>
          </a:lstStyle>
          <a:p>
            <a:r>
              <a:rPr lang="en-GB"/>
              <a:t>Click to edit Master subtitle style</a:t>
            </a:r>
          </a:p>
        </p:txBody>
      </p:sp>
    </p:spTree>
    <p:extLst>
      <p:ext uri="{BB962C8B-B14F-4D97-AF65-F5344CB8AC3E}">
        <p14:creationId xmlns:p14="http://schemas.microsoft.com/office/powerpoint/2010/main" val="799728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5DAD2C-2B29-49A8-A9A1-3ABFAD305C0F}" type="slidenum">
              <a:rPr lang="en-GB"/>
              <a:pPr>
                <a:defRPr/>
              </a:pPr>
              <a:t>‹#›</a:t>
            </a:fld>
            <a:endParaRPr lang="en-GB"/>
          </a:p>
        </p:txBody>
      </p:sp>
    </p:spTree>
    <p:extLst>
      <p:ext uri="{BB962C8B-B14F-4D97-AF65-F5344CB8AC3E}">
        <p14:creationId xmlns:p14="http://schemas.microsoft.com/office/powerpoint/2010/main" val="3691480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04FE22-9FB8-4C71-A97C-06265F1C3CCD}" type="slidenum">
              <a:rPr lang="en-GB"/>
              <a:pPr>
                <a:defRPr/>
              </a:pPr>
              <a:t>‹#›</a:t>
            </a:fld>
            <a:endParaRPr lang="en-GB"/>
          </a:p>
        </p:txBody>
      </p:sp>
    </p:spTree>
    <p:extLst>
      <p:ext uri="{BB962C8B-B14F-4D97-AF65-F5344CB8AC3E}">
        <p14:creationId xmlns:p14="http://schemas.microsoft.com/office/powerpoint/2010/main" val="3277314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64897E-0711-47E1-8F5E-5708ECFF9F5E}" type="slidenum">
              <a:rPr lang="en-GB"/>
              <a:pPr>
                <a:defRPr/>
              </a:pPr>
              <a:t>‹#›</a:t>
            </a:fld>
            <a:endParaRPr lang="en-GB"/>
          </a:p>
        </p:txBody>
      </p:sp>
    </p:spTree>
    <p:extLst>
      <p:ext uri="{BB962C8B-B14F-4D97-AF65-F5344CB8AC3E}">
        <p14:creationId xmlns:p14="http://schemas.microsoft.com/office/powerpoint/2010/main" val="15574769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DDB10B-F9CA-4587-BD64-2633A9E9ED9C}" type="slidenum">
              <a:rPr lang="en-GB"/>
              <a:pPr>
                <a:defRPr/>
              </a:pPr>
              <a:t>‹#›</a:t>
            </a:fld>
            <a:endParaRPr lang="en-GB"/>
          </a:p>
        </p:txBody>
      </p:sp>
    </p:spTree>
    <p:extLst>
      <p:ext uri="{BB962C8B-B14F-4D97-AF65-F5344CB8AC3E}">
        <p14:creationId xmlns:p14="http://schemas.microsoft.com/office/powerpoint/2010/main" val="1359026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8EAD0E8-8166-4F2F-A759-B13C1303E839}" type="slidenum">
              <a:rPr lang="en-GB"/>
              <a:pPr>
                <a:defRPr/>
              </a:pPr>
              <a:t>‹#›</a:t>
            </a:fld>
            <a:endParaRPr lang="en-GB"/>
          </a:p>
        </p:txBody>
      </p:sp>
    </p:spTree>
    <p:extLst>
      <p:ext uri="{BB962C8B-B14F-4D97-AF65-F5344CB8AC3E}">
        <p14:creationId xmlns:p14="http://schemas.microsoft.com/office/powerpoint/2010/main" val="1439267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DE06A01-B12E-4818-9184-E1E72651C70E}" type="slidenum">
              <a:rPr lang="en-GB"/>
              <a:pPr>
                <a:defRPr/>
              </a:pPr>
              <a:t>‹#›</a:t>
            </a:fld>
            <a:endParaRPr lang="en-GB"/>
          </a:p>
        </p:txBody>
      </p:sp>
    </p:spTree>
    <p:extLst>
      <p:ext uri="{BB962C8B-B14F-4D97-AF65-F5344CB8AC3E}">
        <p14:creationId xmlns:p14="http://schemas.microsoft.com/office/powerpoint/2010/main" val="38006843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DF3195-E424-469B-BFCC-EB8021468660}" type="slidenum">
              <a:rPr lang="en-GB"/>
              <a:pPr>
                <a:defRPr/>
              </a:pPr>
              <a:t>‹#›</a:t>
            </a:fld>
            <a:endParaRPr lang="en-GB"/>
          </a:p>
        </p:txBody>
      </p:sp>
    </p:spTree>
    <p:extLst>
      <p:ext uri="{BB962C8B-B14F-4D97-AF65-F5344CB8AC3E}">
        <p14:creationId xmlns:p14="http://schemas.microsoft.com/office/powerpoint/2010/main" val="2427002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C81AC5-4B30-4C6D-B74C-3F2AEB498F33}" type="slidenum">
              <a:rPr lang="en-GB"/>
              <a:pPr>
                <a:defRPr/>
              </a:pPr>
              <a:t>‹#›</a:t>
            </a:fld>
            <a:endParaRPr lang="en-GB"/>
          </a:p>
        </p:txBody>
      </p:sp>
    </p:spTree>
    <p:extLst>
      <p:ext uri="{BB962C8B-B14F-4D97-AF65-F5344CB8AC3E}">
        <p14:creationId xmlns:p14="http://schemas.microsoft.com/office/powerpoint/2010/main" val="1035053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122DE84-5458-43A0-89B3-9F8271F6C8C0}" type="slidenum">
              <a:rPr lang="en-GB"/>
              <a:pPr>
                <a:defRPr/>
              </a:pPr>
              <a:t>‹#›</a:t>
            </a:fld>
            <a:endParaRPr lang="en-GB"/>
          </a:p>
        </p:txBody>
      </p:sp>
    </p:spTree>
    <p:extLst>
      <p:ext uri="{BB962C8B-B14F-4D97-AF65-F5344CB8AC3E}">
        <p14:creationId xmlns:p14="http://schemas.microsoft.com/office/powerpoint/2010/main" val="1171322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6ABB4E-9E09-4A99-AAA0-68A43F2C6B43}" type="slidenum">
              <a:rPr lang="en-GB"/>
              <a:pPr>
                <a:defRPr/>
              </a:pPr>
              <a:t>‹#›</a:t>
            </a:fld>
            <a:endParaRPr lang="en-GB"/>
          </a:p>
        </p:txBody>
      </p:sp>
    </p:spTree>
    <p:extLst>
      <p:ext uri="{BB962C8B-B14F-4D97-AF65-F5344CB8AC3E}">
        <p14:creationId xmlns:p14="http://schemas.microsoft.com/office/powerpoint/2010/main" val="2034271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88A7C3-2AD5-4140-8C7D-38DD44D50A6E}" type="slidenum">
              <a:rPr lang="en-GB"/>
              <a:pPr>
                <a:defRPr/>
              </a:pPr>
              <a:t>‹#›</a:t>
            </a:fld>
            <a:endParaRPr lang="en-GB"/>
          </a:p>
        </p:txBody>
      </p:sp>
    </p:spTree>
    <p:extLst>
      <p:ext uri="{BB962C8B-B14F-4D97-AF65-F5344CB8AC3E}">
        <p14:creationId xmlns:p14="http://schemas.microsoft.com/office/powerpoint/2010/main" val="1818804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24873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882854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08589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64272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313971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0133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95624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77073C-609B-4D77-AE4A-D915DBC3C58A}" type="slidenum">
              <a:rPr lang="en-GB"/>
              <a:pPr>
                <a:defRPr/>
              </a:pPr>
              <a:t>‹#›</a:t>
            </a:fld>
            <a:endParaRPr lang="en-GB"/>
          </a:p>
        </p:txBody>
      </p:sp>
    </p:spTree>
    <p:extLst>
      <p:ext uri="{BB962C8B-B14F-4D97-AF65-F5344CB8AC3E}">
        <p14:creationId xmlns:p14="http://schemas.microsoft.com/office/powerpoint/2010/main" val="3409453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32461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20310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532596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075" y="908050"/>
            <a:ext cx="2124075" cy="5318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908050"/>
            <a:ext cx="6219825" cy="531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44761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700213"/>
            <a:ext cx="41719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33A6DCF-ADD4-4659-81E1-A4F3D1103F14}" type="slidenum">
              <a:rPr lang="en-GB"/>
              <a:pPr>
                <a:defRPr/>
              </a:pPr>
              <a:t>‹#›</a:t>
            </a:fld>
            <a:endParaRPr lang="en-GB"/>
          </a:p>
        </p:txBody>
      </p:sp>
    </p:spTree>
    <p:extLst>
      <p:ext uri="{BB962C8B-B14F-4D97-AF65-F5344CB8AC3E}">
        <p14:creationId xmlns:p14="http://schemas.microsoft.com/office/powerpoint/2010/main" val="2599038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AC7EB49-97F4-40CD-8C7D-026A74921624}" type="slidenum">
              <a:rPr lang="en-GB"/>
              <a:pPr>
                <a:defRPr/>
              </a:pPr>
              <a:t>‹#›</a:t>
            </a:fld>
            <a:endParaRPr lang="en-GB"/>
          </a:p>
        </p:txBody>
      </p:sp>
    </p:spTree>
    <p:extLst>
      <p:ext uri="{BB962C8B-B14F-4D97-AF65-F5344CB8AC3E}">
        <p14:creationId xmlns:p14="http://schemas.microsoft.com/office/powerpoint/2010/main" val="3374512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D76A016-534E-4FF3-A4EC-9625F8FDE854}" type="slidenum">
              <a:rPr lang="en-GB"/>
              <a:pPr>
                <a:defRPr/>
              </a:pPr>
              <a:t>‹#›</a:t>
            </a:fld>
            <a:endParaRPr lang="en-GB"/>
          </a:p>
        </p:txBody>
      </p:sp>
    </p:spTree>
    <p:extLst>
      <p:ext uri="{BB962C8B-B14F-4D97-AF65-F5344CB8AC3E}">
        <p14:creationId xmlns:p14="http://schemas.microsoft.com/office/powerpoint/2010/main" val="102305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EC9A516-2B92-4223-9F2E-ACDA0B3A2160}" type="slidenum">
              <a:rPr lang="en-GB"/>
              <a:pPr>
                <a:defRPr/>
              </a:pPr>
              <a:t>‹#›</a:t>
            </a:fld>
            <a:endParaRPr lang="en-GB"/>
          </a:p>
        </p:txBody>
      </p:sp>
    </p:spTree>
    <p:extLst>
      <p:ext uri="{BB962C8B-B14F-4D97-AF65-F5344CB8AC3E}">
        <p14:creationId xmlns:p14="http://schemas.microsoft.com/office/powerpoint/2010/main" val="164413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5A61637-8922-4CD7-B2A4-04EE4B04BBAF}" type="slidenum">
              <a:rPr lang="en-GB"/>
              <a:pPr>
                <a:defRPr/>
              </a:pPr>
              <a:t>‹#›</a:t>
            </a:fld>
            <a:endParaRPr lang="en-GB"/>
          </a:p>
        </p:txBody>
      </p:sp>
    </p:spTree>
    <p:extLst>
      <p:ext uri="{BB962C8B-B14F-4D97-AF65-F5344CB8AC3E}">
        <p14:creationId xmlns:p14="http://schemas.microsoft.com/office/powerpoint/2010/main" val="413911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F4A1433-C580-42FC-8F74-166836DBE85A}" type="slidenum">
              <a:rPr lang="en-GB"/>
              <a:pPr>
                <a:defRPr/>
              </a:pPr>
              <a:t>‹#›</a:t>
            </a:fld>
            <a:endParaRPr lang="en-GB"/>
          </a:p>
        </p:txBody>
      </p:sp>
    </p:spTree>
    <p:extLst>
      <p:ext uri="{BB962C8B-B14F-4D97-AF65-F5344CB8AC3E}">
        <p14:creationId xmlns:p14="http://schemas.microsoft.com/office/powerpoint/2010/main" val="2778429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p:nvSpPr>
        <p:spPr bwMode="auto">
          <a:xfrm>
            <a:off x="-79375" y="0"/>
            <a:ext cx="9223375" cy="3810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defRPr/>
            </a:pPr>
            <a:endParaRPr lang="en-US" altLang="en-US" sz="2400" smtClean="0">
              <a:latin typeface="Arial" charset="0"/>
            </a:endParaRPr>
          </a:p>
        </p:txBody>
      </p:sp>
      <p:sp>
        <p:nvSpPr>
          <p:cNvPr id="1027" name="Rectangle 9"/>
          <p:cNvSpPr>
            <a:spLocks noChangeArrowheads="1"/>
          </p:cNvSpPr>
          <p:nvPr/>
        </p:nvSpPr>
        <p:spPr bwMode="auto">
          <a:xfrm>
            <a:off x="-79375" y="3048000"/>
            <a:ext cx="9223375" cy="3810000"/>
          </a:xfrm>
          <a:prstGeom prst="rect">
            <a:avLst/>
          </a:prstGeom>
          <a:gradFill rotWithShape="0">
            <a:gsLst>
              <a:gs pos="0">
                <a:schemeClr val="bg1"/>
              </a:gs>
              <a:gs pos="100000">
                <a:srgbClr val="DCDEDE"/>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200">
                <a:solidFill>
                  <a:schemeClr val="tx1"/>
                </a:solidFill>
                <a:latin typeface="Lucida Sans" pitchFamily="34" charset="0"/>
                <a:ea typeface="ＭＳ Ｐゴシック" pitchFamily="34" charset="-128"/>
              </a:defRPr>
            </a:lvl1pPr>
            <a:lvl2pPr marL="742950" indent="-285750">
              <a:defRPr sz="1200">
                <a:solidFill>
                  <a:schemeClr val="tx1"/>
                </a:solidFill>
                <a:latin typeface="Lucida Sans" pitchFamily="34" charset="0"/>
                <a:ea typeface="ＭＳ Ｐゴシック" pitchFamily="34" charset="-128"/>
              </a:defRPr>
            </a:lvl2pPr>
            <a:lvl3pPr marL="1143000" indent="-228600">
              <a:defRPr sz="1200">
                <a:solidFill>
                  <a:schemeClr val="tx1"/>
                </a:solidFill>
                <a:latin typeface="Lucida Sans" pitchFamily="34" charset="0"/>
                <a:ea typeface="ＭＳ Ｐゴシック" pitchFamily="34" charset="-128"/>
              </a:defRPr>
            </a:lvl3pPr>
            <a:lvl4pPr marL="1600200" indent="-228600">
              <a:defRPr sz="1200">
                <a:solidFill>
                  <a:schemeClr val="tx1"/>
                </a:solidFill>
                <a:latin typeface="Lucida Sans" pitchFamily="34" charset="0"/>
                <a:ea typeface="ＭＳ Ｐゴシック" pitchFamily="34" charset="-128"/>
              </a:defRPr>
            </a:lvl4pPr>
            <a:lvl5pPr marL="2057400" indent="-228600">
              <a:defRPr sz="1200">
                <a:solidFill>
                  <a:schemeClr val="tx1"/>
                </a:solidFill>
                <a:latin typeface="Lucida Sans" pitchFamily="34" charset="0"/>
                <a:ea typeface="ＭＳ Ｐゴシック" pitchFamily="34" charset="-128"/>
              </a:defRPr>
            </a:lvl5pPr>
            <a:lvl6pPr marL="25146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algn="ctr"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a:defRPr/>
            </a:pPr>
            <a:endParaRPr lang="en-US" altLang="en-US" smtClean="0"/>
          </a:p>
        </p:txBody>
      </p:sp>
      <p:sp>
        <p:nvSpPr>
          <p:cNvPr id="1028"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title style</a:t>
            </a:r>
          </a:p>
        </p:txBody>
      </p:sp>
      <p:sp>
        <p:nvSpPr>
          <p:cNvPr id="1029" name="Rectangle 3"/>
          <p:cNvSpPr>
            <a:spLocks noGrp="1" noChangeArrowheads="1"/>
          </p:cNvSpPr>
          <p:nvPr>
            <p:ph type="body" idx="1"/>
          </p:nvPr>
        </p:nvSpPr>
        <p:spPr bwMode="auto">
          <a:xfrm>
            <a:off x="323850" y="1700213"/>
            <a:ext cx="84963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p>
        </p:txBody>
      </p:sp>
      <p:sp>
        <p:nvSpPr>
          <p:cNvPr id="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877050" y="6308725"/>
            <a:ext cx="1905000" cy="457200"/>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Georgia" pitchFamily="18" charset="0"/>
              </a:defRPr>
            </a:lvl1pPr>
          </a:lstStyle>
          <a:p>
            <a:pPr>
              <a:defRPr/>
            </a:pPr>
            <a:fld id="{1BD2EF4C-5F1A-4D6E-9748-E82CFB8F572D}" type="slidenum">
              <a:rPr lang="en-GB"/>
              <a:pPr>
                <a:defRPr/>
              </a:pPr>
              <a:t>‹#›</a:t>
            </a:fld>
            <a:endParaRPr lang="en-GB"/>
          </a:p>
        </p:txBody>
      </p:sp>
      <p:pic>
        <p:nvPicPr>
          <p:cNvPr id="1033" name="Picture 7" descr="marine_blue _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09"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hf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ea typeface="ＭＳ Ｐゴシック" pitchFamily="16" charset="-128"/>
        </a:defRPr>
      </a:lvl2pPr>
      <a:lvl3pPr algn="l" rtl="0" eaLnBrk="0" fontAlgn="base" hangingPunct="0">
        <a:spcBef>
          <a:spcPct val="0"/>
        </a:spcBef>
        <a:spcAft>
          <a:spcPct val="0"/>
        </a:spcAft>
        <a:defRPr sz="3500">
          <a:solidFill>
            <a:schemeClr val="tx2"/>
          </a:solidFill>
          <a:latin typeface="Georgia" pitchFamily="18" charset="0"/>
          <a:ea typeface="ＭＳ Ｐゴシック" pitchFamily="16" charset="-128"/>
        </a:defRPr>
      </a:lvl3pPr>
      <a:lvl4pPr algn="l" rtl="0" eaLnBrk="0" fontAlgn="base" hangingPunct="0">
        <a:spcBef>
          <a:spcPct val="0"/>
        </a:spcBef>
        <a:spcAft>
          <a:spcPct val="0"/>
        </a:spcAft>
        <a:defRPr sz="3500">
          <a:solidFill>
            <a:schemeClr val="tx2"/>
          </a:solidFill>
          <a:latin typeface="Georgia" pitchFamily="18" charset="0"/>
          <a:ea typeface="ＭＳ Ｐゴシック" pitchFamily="16" charset="-128"/>
        </a:defRPr>
      </a:lvl4pPr>
      <a:lvl5pPr algn="l" rtl="0" eaLnBrk="0" fontAlgn="base" hangingPunct="0">
        <a:spcBef>
          <a:spcPct val="0"/>
        </a:spcBef>
        <a:spcAft>
          <a:spcPct val="0"/>
        </a:spcAft>
        <a:defRPr sz="3500">
          <a:solidFill>
            <a:schemeClr val="tx2"/>
          </a:solidFill>
          <a:latin typeface="Georgia" pitchFamily="18" charset="0"/>
          <a:ea typeface="ＭＳ Ｐゴシック" pitchFamily="16" charset="-128"/>
        </a:defRPr>
      </a:lvl5pPr>
      <a:lvl6pPr marL="457200" algn="l" rtl="0" fontAlgn="base">
        <a:spcBef>
          <a:spcPct val="0"/>
        </a:spcBef>
        <a:spcAft>
          <a:spcPct val="0"/>
        </a:spcAft>
        <a:defRPr sz="3500">
          <a:solidFill>
            <a:schemeClr val="tx2"/>
          </a:solidFill>
          <a:latin typeface="Georgia" pitchFamily="18" charset="0"/>
          <a:ea typeface="ＭＳ Ｐゴシック" pitchFamily="16" charset="-128"/>
        </a:defRPr>
      </a:lvl6pPr>
      <a:lvl7pPr marL="914400" algn="l" rtl="0" fontAlgn="base">
        <a:spcBef>
          <a:spcPct val="0"/>
        </a:spcBef>
        <a:spcAft>
          <a:spcPct val="0"/>
        </a:spcAft>
        <a:defRPr sz="3500">
          <a:solidFill>
            <a:schemeClr val="tx2"/>
          </a:solidFill>
          <a:latin typeface="Georgia" pitchFamily="18" charset="0"/>
          <a:ea typeface="ＭＳ Ｐゴシック" pitchFamily="16" charset="-128"/>
        </a:defRPr>
      </a:lvl7pPr>
      <a:lvl8pPr marL="1371600" algn="l" rtl="0" fontAlgn="base">
        <a:spcBef>
          <a:spcPct val="0"/>
        </a:spcBef>
        <a:spcAft>
          <a:spcPct val="0"/>
        </a:spcAft>
        <a:defRPr sz="3500">
          <a:solidFill>
            <a:schemeClr val="tx2"/>
          </a:solidFill>
          <a:latin typeface="Georgia" pitchFamily="18" charset="0"/>
          <a:ea typeface="ＭＳ Ｐゴシック" pitchFamily="16" charset="-128"/>
        </a:defRPr>
      </a:lvl8pPr>
      <a:lvl9pPr marL="1828800" algn="l" rtl="0" fontAlgn="base">
        <a:spcBef>
          <a:spcPct val="0"/>
        </a:spcBef>
        <a:spcAft>
          <a:spcPct val="0"/>
        </a:spcAft>
        <a:defRPr sz="3500">
          <a:solidFill>
            <a:schemeClr val="tx2"/>
          </a:solidFill>
          <a:latin typeface="Georgia" pitchFamily="18" charset="0"/>
          <a:ea typeface="ＭＳ Ｐゴシック" pitchFamily="16" charset="-128"/>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811213" indent="-288925" algn="l" rtl="0" eaLnBrk="0" fontAlgn="base" hangingPunct="0">
        <a:lnSpc>
          <a:spcPct val="90000"/>
        </a:lnSpc>
        <a:spcBef>
          <a:spcPct val="0"/>
        </a:spcBef>
        <a:spcAft>
          <a:spcPct val="50000"/>
        </a:spcAft>
        <a:buChar char="–"/>
        <a:defRPr sz="2400">
          <a:solidFill>
            <a:schemeClr val="tx1"/>
          </a:solidFill>
          <a:latin typeface="+mn-lt"/>
          <a:ea typeface="+mn-ea"/>
        </a:defRPr>
      </a:lvl2pPr>
      <a:lvl3pPr marL="1219200" indent="-228600" algn="l" rtl="0" eaLnBrk="0" fontAlgn="base" hangingPunct="0">
        <a:lnSpc>
          <a:spcPct val="90000"/>
        </a:lnSpc>
        <a:spcBef>
          <a:spcPct val="20000"/>
        </a:spcBef>
        <a:spcAft>
          <a:spcPct val="0"/>
        </a:spcAft>
        <a:buChar char="•"/>
        <a:defRPr sz="2400">
          <a:solidFill>
            <a:schemeClr val="tx1"/>
          </a:solidFill>
          <a:latin typeface="+mn-lt"/>
          <a:ea typeface="+mn-ea"/>
        </a:defRPr>
      </a:lvl3pPr>
      <a:lvl4pPr marL="1627188" indent="-228600" algn="l" rtl="0" eaLnBrk="0" fontAlgn="base" hangingPunct="0">
        <a:lnSpc>
          <a:spcPct val="90000"/>
        </a:lnSpc>
        <a:spcBef>
          <a:spcPct val="20000"/>
        </a:spcBef>
        <a:spcAft>
          <a:spcPct val="0"/>
        </a:spcAft>
        <a:buChar char="–"/>
        <a:defRPr sz="2400">
          <a:solidFill>
            <a:schemeClr val="tx1"/>
          </a:solidFill>
          <a:latin typeface="+mn-lt"/>
          <a:ea typeface="+mn-ea"/>
        </a:defRPr>
      </a:lvl4pPr>
      <a:lvl5pPr marL="2057400" indent="-228600" algn="l" rtl="0" eaLnBrk="0" fontAlgn="base" hangingPunct="0">
        <a:lnSpc>
          <a:spcPct val="90000"/>
        </a:lnSpc>
        <a:spcBef>
          <a:spcPct val="20000"/>
        </a:spcBef>
        <a:spcAft>
          <a:spcPct val="0"/>
        </a:spcAft>
        <a:buChar char="»"/>
        <a:defRPr sz="2400">
          <a:solidFill>
            <a:schemeClr val="tx1"/>
          </a:solidFill>
          <a:latin typeface="+mn-lt"/>
          <a:ea typeface="+mn-ea"/>
        </a:defRPr>
      </a:lvl5pPr>
      <a:lvl6pPr marL="2514600" indent="-228600" algn="l" rtl="0" fontAlgn="base">
        <a:lnSpc>
          <a:spcPct val="90000"/>
        </a:lnSpc>
        <a:spcBef>
          <a:spcPct val="20000"/>
        </a:spcBef>
        <a:spcAft>
          <a:spcPct val="0"/>
        </a:spcAft>
        <a:buChar char="»"/>
        <a:defRPr sz="2400">
          <a:solidFill>
            <a:schemeClr val="tx1"/>
          </a:solidFill>
          <a:latin typeface="+mn-lt"/>
          <a:ea typeface="+mn-ea"/>
        </a:defRPr>
      </a:lvl6pPr>
      <a:lvl7pPr marL="2971800" indent="-228600" algn="l" rtl="0" fontAlgn="base">
        <a:lnSpc>
          <a:spcPct val="90000"/>
        </a:lnSpc>
        <a:spcBef>
          <a:spcPct val="20000"/>
        </a:spcBef>
        <a:spcAft>
          <a:spcPct val="0"/>
        </a:spcAft>
        <a:buChar char="»"/>
        <a:defRPr sz="2400">
          <a:solidFill>
            <a:schemeClr val="tx1"/>
          </a:solidFill>
          <a:latin typeface="+mn-lt"/>
          <a:ea typeface="+mn-ea"/>
        </a:defRPr>
      </a:lvl7pPr>
      <a:lvl8pPr marL="3429000" indent="-228600" algn="l" rtl="0" fontAlgn="base">
        <a:lnSpc>
          <a:spcPct val="90000"/>
        </a:lnSpc>
        <a:spcBef>
          <a:spcPct val="20000"/>
        </a:spcBef>
        <a:spcAft>
          <a:spcPct val="0"/>
        </a:spcAft>
        <a:buChar char="»"/>
        <a:defRPr sz="2400">
          <a:solidFill>
            <a:schemeClr val="tx1"/>
          </a:solidFill>
          <a:latin typeface="+mn-lt"/>
          <a:ea typeface="+mn-ea"/>
        </a:defRPr>
      </a:lvl8pPr>
      <a:lvl9pPr marL="3886200" indent="-228600" algn="l" rtl="0" fontAlgn="base">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GB" altLang="en-US" smtClean="0"/>
              <a:t>Click to edit Master title style</a:t>
            </a:r>
          </a:p>
        </p:txBody>
      </p:sp>
      <p:sp>
        <p:nvSpPr>
          <p:cNvPr id="2051" name="Rectangle 3"/>
          <p:cNvSpPr>
            <a:spLocks noGrp="1" noChangeArrowheads="1"/>
          </p:cNvSpPr>
          <p:nvPr>
            <p:ph type="body" idx="1"/>
          </p:nvPr>
        </p:nvSpPr>
        <p:spPr bwMode="auto">
          <a:xfrm>
            <a:off x="323850" y="1700213"/>
            <a:ext cx="84963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p>
        </p:txBody>
      </p:sp>
      <p:sp>
        <p:nvSpPr>
          <p:cNvPr id="112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1270" name="Rectangle 6"/>
          <p:cNvSpPr>
            <a:spLocks noGrp="1" noChangeArrowheads="1"/>
          </p:cNvSpPr>
          <p:nvPr>
            <p:ph type="sldNum" sz="quarter" idx="4"/>
          </p:nvPr>
        </p:nvSpPr>
        <p:spPr bwMode="auto">
          <a:xfrm>
            <a:off x="6642100" y="6308725"/>
            <a:ext cx="2133600" cy="476250"/>
          </a:xfrm>
          <a:prstGeom prst="rect">
            <a:avLst/>
          </a:prstGeom>
          <a:noFill/>
          <a:ln w="9525">
            <a:noFill/>
            <a:miter lim="800000"/>
            <a:headEnd/>
            <a:tailEnd/>
          </a:ln>
          <a:effectLst/>
        </p:spPr>
        <p:txBody>
          <a:bodyPr vert="horz" wrap="square" lIns="91440" tIns="45720" rIns="0" bIns="45720" numCol="1" anchor="t" anchorCtr="0" compatLnSpc="1">
            <a:prstTxWarp prst="textNoShape">
              <a:avLst/>
            </a:prstTxWarp>
          </a:bodyPr>
          <a:lstStyle>
            <a:lvl1pPr algn="r">
              <a:defRPr sz="1400">
                <a:latin typeface="Georgia" pitchFamily="18" charset="0"/>
              </a:defRPr>
            </a:lvl1pPr>
          </a:lstStyle>
          <a:p>
            <a:pPr>
              <a:defRPr/>
            </a:pPr>
            <a:fld id="{4B8D7DCF-DBD6-48BE-A8D2-7F080E762B6F}" type="slidenum">
              <a:rPr lang="en-GB"/>
              <a:pPr>
                <a:defRPr/>
              </a:pPr>
              <a:t>‹#›</a:t>
            </a:fld>
            <a:endParaRPr lang="en-GB"/>
          </a:p>
        </p:txBody>
      </p:sp>
      <p:pic>
        <p:nvPicPr>
          <p:cNvPr id="2055" name="Picture 7" descr="marine_blue _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615113" y="381000"/>
            <a:ext cx="21605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10"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hf hdr="0" ftr="0" dt="0"/>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defRPr>
      </a:lvl2pPr>
      <a:lvl3pPr algn="l" rtl="0" eaLnBrk="0" fontAlgn="base" hangingPunct="0">
        <a:spcBef>
          <a:spcPct val="0"/>
        </a:spcBef>
        <a:spcAft>
          <a:spcPct val="0"/>
        </a:spcAft>
        <a:defRPr sz="3500">
          <a:solidFill>
            <a:schemeClr val="tx2"/>
          </a:solidFill>
          <a:latin typeface="Georgia" pitchFamily="18" charset="0"/>
        </a:defRPr>
      </a:lvl3pPr>
      <a:lvl4pPr algn="l" rtl="0" eaLnBrk="0" fontAlgn="base" hangingPunct="0">
        <a:spcBef>
          <a:spcPct val="0"/>
        </a:spcBef>
        <a:spcAft>
          <a:spcPct val="0"/>
        </a:spcAft>
        <a:defRPr sz="3500">
          <a:solidFill>
            <a:schemeClr val="tx2"/>
          </a:solidFill>
          <a:latin typeface="Georgia" pitchFamily="18" charset="0"/>
        </a:defRPr>
      </a:lvl4pPr>
      <a:lvl5pPr algn="l" rtl="0" eaLnBrk="0" fontAlgn="base" hangingPunct="0">
        <a:spcBef>
          <a:spcPct val="0"/>
        </a:spcBef>
        <a:spcAft>
          <a:spcPct val="0"/>
        </a:spcAft>
        <a:defRPr sz="3500">
          <a:solidFill>
            <a:schemeClr val="tx2"/>
          </a:solidFill>
          <a:latin typeface="Georgia" pitchFamily="18" charset="0"/>
        </a:defRPr>
      </a:lvl5pPr>
      <a:lvl6pPr marL="457200" algn="l" rtl="0" fontAlgn="base">
        <a:spcBef>
          <a:spcPct val="0"/>
        </a:spcBef>
        <a:spcAft>
          <a:spcPct val="0"/>
        </a:spcAft>
        <a:defRPr sz="3500">
          <a:solidFill>
            <a:schemeClr val="tx2"/>
          </a:solidFill>
          <a:latin typeface="Georgia" pitchFamily="18" charset="0"/>
        </a:defRPr>
      </a:lvl6pPr>
      <a:lvl7pPr marL="914400" algn="l" rtl="0" fontAlgn="base">
        <a:spcBef>
          <a:spcPct val="0"/>
        </a:spcBef>
        <a:spcAft>
          <a:spcPct val="0"/>
        </a:spcAft>
        <a:defRPr sz="3500">
          <a:solidFill>
            <a:schemeClr val="tx2"/>
          </a:solidFill>
          <a:latin typeface="Georgia" pitchFamily="18" charset="0"/>
        </a:defRPr>
      </a:lvl7pPr>
      <a:lvl8pPr marL="1371600" algn="l" rtl="0" fontAlgn="base">
        <a:spcBef>
          <a:spcPct val="0"/>
        </a:spcBef>
        <a:spcAft>
          <a:spcPct val="0"/>
        </a:spcAft>
        <a:defRPr sz="3500">
          <a:solidFill>
            <a:schemeClr val="tx2"/>
          </a:solidFill>
          <a:latin typeface="Georgia" pitchFamily="18" charset="0"/>
        </a:defRPr>
      </a:lvl8pPr>
      <a:lvl9pPr marL="1828800" algn="l" rtl="0" fontAlgn="base">
        <a:spcBef>
          <a:spcPct val="0"/>
        </a:spcBef>
        <a:spcAft>
          <a:spcPct val="0"/>
        </a:spcAft>
        <a:defRPr sz="3500">
          <a:solidFill>
            <a:schemeClr val="tx2"/>
          </a:solidFill>
          <a:latin typeface="Georgia" pitchFamily="18"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defRPr>
      </a:lvl2pPr>
      <a:lvl3pPr marL="1143000" indent="-228600" algn="l" rtl="0" eaLnBrk="0" fontAlgn="base" hangingPunct="0">
        <a:spcBef>
          <a:spcPct val="20000"/>
        </a:spcBef>
        <a:spcAft>
          <a:spcPct val="50000"/>
        </a:spcAft>
        <a:buChar char="•"/>
        <a:defRPr sz="2400">
          <a:solidFill>
            <a:schemeClr val="tx1"/>
          </a:solidFill>
          <a:latin typeface="+mn-lt"/>
        </a:defRPr>
      </a:lvl3pPr>
      <a:lvl4pPr marL="1600200" indent="-228600" algn="l" rtl="0" eaLnBrk="0" fontAlgn="base" hangingPunct="0">
        <a:spcBef>
          <a:spcPct val="20000"/>
        </a:spcBef>
        <a:spcAft>
          <a:spcPct val="50000"/>
        </a:spcAft>
        <a:buChar char="–"/>
        <a:defRPr sz="2400">
          <a:solidFill>
            <a:schemeClr val="tx1"/>
          </a:solidFill>
          <a:latin typeface="+mn-lt"/>
        </a:defRPr>
      </a:lvl4pPr>
      <a:lvl5pPr marL="2057400" indent="-228600" algn="l" rtl="0" eaLnBrk="0" fontAlgn="base" hangingPunct="0">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3850" y="908050"/>
            <a:ext cx="849630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ctr" anchorCtr="0" compatLnSpc="1">
            <a:prstTxWarp prst="textNoShape">
              <a:avLst/>
            </a:prstTxWarp>
          </a:bodyPr>
          <a:lstStyle/>
          <a:p>
            <a:pPr lvl="0"/>
            <a:r>
              <a:rPr lang="en-GB" altLang="en-US" smtClean="0"/>
              <a:t>Click to edit Master title style</a:t>
            </a:r>
          </a:p>
        </p:txBody>
      </p:sp>
      <p:sp>
        <p:nvSpPr>
          <p:cNvPr id="3075" name="Rectangle 3"/>
          <p:cNvSpPr>
            <a:spLocks noGrp="1" noChangeArrowheads="1"/>
          </p:cNvSpPr>
          <p:nvPr>
            <p:ph type="body" idx="1"/>
          </p:nvPr>
        </p:nvSpPr>
        <p:spPr bwMode="auto">
          <a:xfrm>
            <a:off x="323850" y="1700213"/>
            <a:ext cx="84963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952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Arial" charset="0"/>
              </a:defRPr>
            </a:lvl1pPr>
          </a:lstStyle>
          <a:p>
            <a:pPr>
              <a:defRPr/>
            </a:pPr>
            <a:endParaRPr lang="en-US"/>
          </a:p>
        </p:txBody>
      </p:sp>
      <p:sp>
        <p:nvSpPr>
          <p:cNvPr id="952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498" r:id="rId1"/>
    <p:sldLayoutId id="2147484499" r:id="rId2"/>
    <p:sldLayoutId id="2147484500" r:id="rId3"/>
    <p:sldLayoutId id="2147484501" r:id="rId4"/>
    <p:sldLayoutId id="2147484502" r:id="rId5"/>
    <p:sldLayoutId id="2147484503" r:id="rId6"/>
    <p:sldLayoutId id="2147484504" r:id="rId7"/>
    <p:sldLayoutId id="2147484505" r:id="rId8"/>
    <p:sldLayoutId id="2147484506" r:id="rId9"/>
    <p:sldLayoutId id="2147484507" r:id="rId10"/>
    <p:sldLayoutId id="2147484508" r:id="rId11"/>
  </p:sldLayoutIdLst>
  <p:txStyles>
    <p:titleStyle>
      <a:lvl1pPr algn="l" rtl="0" eaLnBrk="0" fontAlgn="base" hangingPunct="0">
        <a:spcBef>
          <a:spcPct val="0"/>
        </a:spcBef>
        <a:spcAft>
          <a:spcPct val="0"/>
        </a:spcAft>
        <a:defRPr sz="3500">
          <a:solidFill>
            <a:schemeClr val="tx2"/>
          </a:solidFill>
          <a:latin typeface="+mj-lt"/>
          <a:ea typeface="+mj-ea"/>
          <a:cs typeface="+mj-cs"/>
        </a:defRPr>
      </a:lvl1pPr>
      <a:lvl2pPr algn="l" rtl="0" eaLnBrk="0" fontAlgn="base" hangingPunct="0">
        <a:spcBef>
          <a:spcPct val="0"/>
        </a:spcBef>
        <a:spcAft>
          <a:spcPct val="0"/>
        </a:spcAft>
        <a:defRPr sz="3500">
          <a:solidFill>
            <a:schemeClr val="tx2"/>
          </a:solidFill>
          <a:latin typeface="Georgia" pitchFamily="18" charset="0"/>
        </a:defRPr>
      </a:lvl2pPr>
      <a:lvl3pPr algn="l" rtl="0" eaLnBrk="0" fontAlgn="base" hangingPunct="0">
        <a:spcBef>
          <a:spcPct val="0"/>
        </a:spcBef>
        <a:spcAft>
          <a:spcPct val="0"/>
        </a:spcAft>
        <a:defRPr sz="3500">
          <a:solidFill>
            <a:schemeClr val="tx2"/>
          </a:solidFill>
          <a:latin typeface="Georgia" pitchFamily="18" charset="0"/>
        </a:defRPr>
      </a:lvl3pPr>
      <a:lvl4pPr algn="l" rtl="0" eaLnBrk="0" fontAlgn="base" hangingPunct="0">
        <a:spcBef>
          <a:spcPct val="0"/>
        </a:spcBef>
        <a:spcAft>
          <a:spcPct val="0"/>
        </a:spcAft>
        <a:defRPr sz="3500">
          <a:solidFill>
            <a:schemeClr val="tx2"/>
          </a:solidFill>
          <a:latin typeface="Georgia" pitchFamily="18" charset="0"/>
        </a:defRPr>
      </a:lvl4pPr>
      <a:lvl5pPr algn="l" rtl="0" eaLnBrk="0" fontAlgn="base" hangingPunct="0">
        <a:spcBef>
          <a:spcPct val="0"/>
        </a:spcBef>
        <a:spcAft>
          <a:spcPct val="0"/>
        </a:spcAft>
        <a:defRPr sz="3500">
          <a:solidFill>
            <a:schemeClr val="tx2"/>
          </a:solidFill>
          <a:latin typeface="Georgia" pitchFamily="18" charset="0"/>
        </a:defRPr>
      </a:lvl5pPr>
      <a:lvl6pPr marL="457200" algn="l" rtl="0" fontAlgn="base">
        <a:spcBef>
          <a:spcPct val="0"/>
        </a:spcBef>
        <a:spcAft>
          <a:spcPct val="0"/>
        </a:spcAft>
        <a:defRPr sz="3500">
          <a:solidFill>
            <a:schemeClr val="tx2"/>
          </a:solidFill>
          <a:latin typeface="Georgia" pitchFamily="18" charset="0"/>
        </a:defRPr>
      </a:lvl6pPr>
      <a:lvl7pPr marL="914400" algn="l" rtl="0" fontAlgn="base">
        <a:spcBef>
          <a:spcPct val="0"/>
        </a:spcBef>
        <a:spcAft>
          <a:spcPct val="0"/>
        </a:spcAft>
        <a:defRPr sz="3500">
          <a:solidFill>
            <a:schemeClr val="tx2"/>
          </a:solidFill>
          <a:latin typeface="Georgia" pitchFamily="18" charset="0"/>
        </a:defRPr>
      </a:lvl7pPr>
      <a:lvl8pPr marL="1371600" algn="l" rtl="0" fontAlgn="base">
        <a:spcBef>
          <a:spcPct val="0"/>
        </a:spcBef>
        <a:spcAft>
          <a:spcPct val="0"/>
        </a:spcAft>
        <a:defRPr sz="3500">
          <a:solidFill>
            <a:schemeClr val="tx2"/>
          </a:solidFill>
          <a:latin typeface="Georgia" pitchFamily="18" charset="0"/>
        </a:defRPr>
      </a:lvl8pPr>
      <a:lvl9pPr marL="1828800" algn="l" rtl="0" fontAlgn="base">
        <a:spcBef>
          <a:spcPct val="0"/>
        </a:spcBef>
        <a:spcAft>
          <a:spcPct val="0"/>
        </a:spcAft>
        <a:defRPr sz="3500">
          <a:solidFill>
            <a:schemeClr val="tx2"/>
          </a:solidFill>
          <a:latin typeface="Georgia" pitchFamily="18" charset="0"/>
        </a:defRPr>
      </a:lvl9pPr>
    </p:titleStyle>
    <p:bodyStyle>
      <a:lvl1pPr marL="342900" indent="-342900" algn="l" rtl="0" eaLnBrk="0" fontAlgn="base" hangingPunct="0">
        <a:spcBef>
          <a:spcPct val="0"/>
        </a:spcBef>
        <a:spcAft>
          <a:spcPct val="70000"/>
        </a:spcAft>
        <a:buChar char="•"/>
        <a:defRPr sz="2400">
          <a:solidFill>
            <a:schemeClr val="tx1"/>
          </a:solidFill>
          <a:latin typeface="+mn-lt"/>
          <a:ea typeface="+mn-ea"/>
          <a:cs typeface="+mn-cs"/>
        </a:defRPr>
      </a:lvl1pPr>
      <a:lvl2pPr marL="742950" indent="-285750" algn="l" rtl="0" eaLnBrk="0" fontAlgn="base" hangingPunct="0">
        <a:lnSpc>
          <a:spcPct val="90000"/>
        </a:lnSpc>
        <a:spcBef>
          <a:spcPct val="0"/>
        </a:spcBef>
        <a:spcAft>
          <a:spcPct val="50000"/>
        </a:spcAft>
        <a:buChar char="–"/>
        <a:defRPr sz="2400">
          <a:solidFill>
            <a:schemeClr val="tx1"/>
          </a:solidFill>
          <a:latin typeface="+mn-lt"/>
        </a:defRPr>
      </a:lvl2pPr>
      <a:lvl3pPr marL="1143000" indent="-228600" algn="l" rtl="0" eaLnBrk="0" fontAlgn="base" hangingPunct="0">
        <a:spcBef>
          <a:spcPct val="20000"/>
        </a:spcBef>
        <a:spcAft>
          <a:spcPct val="50000"/>
        </a:spcAft>
        <a:buChar char="•"/>
        <a:defRPr sz="2400">
          <a:solidFill>
            <a:schemeClr val="tx1"/>
          </a:solidFill>
          <a:latin typeface="+mn-lt"/>
        </a:defRPr>
      </a:lvl3pPr>
      <a:lvl4pPr marL="1600200" indent="-228600" algn="l" rtl="0" eaLnBrk="0" fontAlgn="base" hangingPunct="0">
        <a:spcBef>
          <a:spcPct val="20000"/>
        </a:spcBef>
        <a:spcAft>
          <a:spcPct val="50000"/>
        </a:spcAft>
        <a:buChar char="–"/>
        <a:defRPr sz="2400">
          <a:solidFill>
            <a:schemeClr val="tx1"/>
          </a:solidFill>
          <a:latin typeface="+mn-lt"/>
        </a:defRPr>
      </a:lvl4pPr>
      <a:lvl5pPr marL="2057400" indent="-228600" algn="l" rtl="0" eaLnBrk="0" fontAlgn="base" hangingPunct="0">
        <a:spcBef>
          <a:spcPct val="20000"/>
        </a:spcBef>
        <a:spcAft>
          <a:spcPct val="50000"/>
        </a:spcAft>
        <a:buChar char="»"/>
        <a:defRPr sz="2400">
          <a:solidFill>
            <a:schemeClr val="tx1"/>
          </a:solidFill>
          <a:latin typeface="+mn-lt"/>
        </a:defRPr>
      </a:lvl5pPr>
      <a:lvl6pPr marL="2514600" indent="-228600" algn="l" rtl="0" fontAlgn="base">
        <a:spcBef>
          <a:spcPct val="20000"/>
        </a:spcBef>
        <a:spcAft>
          <a:spcPct val="50000"/>
        </a:spcAft>
        <a:buChar char="»"/>
        <a:defRPr sz="2400">
          <a:solidFill>
            <a:schemeClr val="tx1"/>
          </a:solidFill>
          <a:latin typeface="+mn-lt"/>
        </a:defRPr>
      </a:lvl6pPr>
      <a:lvl7pPr marL="2971800" indent="-228600" algn="l" rtl="0" fontAlgn="base">
        <a:spcBef>
          <a:spcPct val="20000"/>
        </a:spcBef>
        <a:spcAft>
          <a:spcPct val="50000"/>
        </a:spcAft>
        <a:buChar char="»"/>
        <a:defRPr sz="2400">
          <a:solidFill>
            <a:schemeClr val="tx1"/>
          </a:solidFill>
          <a:latin typeface="+mn-lt"/>
        </a:defRPr>
      </a:lvl7pPr>
      <a:lvl8pPr marL="3429000" indent="-228600" algn="l" rtl="0" fontAlgn="base">
        <a:spcBef>
          <a:spcPct val="20000"/>
        </a:spcBef>
        <a:spcAft>
          <a:spcPct val="50000"/>
        </a:spcAft>
        <a:buChar char="»"/>
        <a:defRPr sz="2400">
          <a:solidFill>
            <a:schemeClr val="tx1"/>
          </a:solidFill>
          <a:latin typeface="+mn-lt"/>
        </a:defRPr>
      </a:lvl8pPr>
      <a:lvl9pPr marL="3886200" indent="-228600" algn="l" rtl="0" fontAlgn="base">
        <a:spcBef>
          <a:spcPct val="20000"/>
        </a:spcBef>
        <a:spcAft>
          <a:spcPct val="5000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P.R.Worsley@soton.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_ENREF_2"/><Relationship Id="rId2" Type="http://schemas.openxmlformats.org/officeDocument/2006/relationships/hyperlink" Target="#_ENREF_1"/><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_ENREF_3"/><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ctrTitle"/>
          </p:nvPr>
        </p:nvSpPr>
        <p:spPr/>
        <p:txBody>
          <a:bodyPr/>
          <a:lstStyle/>
          <a:p>
            <a:r>
              <a:rPr lang="en-GB" altLang="en-US" sz="6000" dirty="0" smtClean="0"/>
              <a:t>Skin Damage in </a:t>
            </a:r>
            <a:r>
              <a:rPr lang="en-GB" altLang="en-US" sz="6000" dirty="0" smtClean="0"/>
              <a:t>Neonates. </a:t>
            </a:r>
          </a:p>
        </p:txBody>
      </p:sp>
      <p:sp>
        <p:nvSpPr>
          <p:cNvPr id="6147" name="Subtitle 2"/>
          <p:cNvSpPr>
            <a:spLocks noGrp="1"/>
          </p:cNvSpPr>
          <p:nvPr>
            <p:ph type="subTitle" idx="1"/>
          </p:nvPr>
        </p:nvSpPr>
        <p:spPr>
          <a:xfrm>
            <a:off x="395288" y="4652963"/>
            <a:ext cx="8496300" cy="2016125"/>
          </a:xfrm>
        </p:spPr>
        <p:txBody>
          <a:bodyPr/>
          <a:lstStyle/>
          <a:p>
            <a:r>
              <a:rPr lang="en-GB" altLang="en-US" sz="3200" dirty="0" smtClean="0"/>
              <a:t>Peter Worsley, Hannah Liversedge, Lisette Schoonhoven, Dan Bader. </a:t>
            </a:r>
          </a:p>
          <a:p>
            <a:r>
              <a:rPr lang="en-GB" altLang="en-US" sz="2000" dirty="0" smtClean="0"/>
              <a:t>Faculty of Health Science, Clinical Academic Facility, Southampton General Hospital, Southampton.  </a:t>
            </a:r>
            <a:r>
              <a:rPr lang="en-GB" altLang="en-US" sz="2000" dirty="0" smtClean="0">
                <a:hlinkClick r:id="rId2"/>
              </a:rPr>
              <a:t>P.R.Worsley@soton.ac.uk</a:t>
            </a:r>
            <a:r>
              <a:rPr lang="en-GB" altLang="en-US" sz="2000" dirty="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Device Related Injuries</a:t>
            </a:r>
            <a:endParaRPr lang="en-GB" dirty="0"/>
          </a:p>
        </p:txBody>
      </p:sp>
      <p:sp>
        <p:nvSpPr>
          <p:cNvPr id="3" name="Content Placeholder 2"/>
          <p:cNvSpPr>
            <a:spLocks noGrp="1"/>
          </p:cNvSpPr>
          <p:nvPr>
            <p:ph idx="1"/>
          </p:nvPr>
        </p:nvSpPr>
        <p:spPr/>
        <p:txBody>
          <a:bodyPr/>
          <a:lstStyle/>
          <a:p>
            <a:pPr lvl="0"/>
            <a:r>
              <a:rPr lang="en-GB" sz="2000" dirty="0" smtClean="0"/>
              <a:t>Scarring </a:t>
            </a:r>
            <a:r>
              <a:rPr lang="en-GB" sz="2000" dirty="0"/>
              <a:t>from </a:t>
            </a:r>
            <a:r>
              <a:rPr lang="en-GB" sz="2000" dirty="0" err="1"/>
              <a:t>sats</a:t>
            </a:r>
            <a:r>
              <a:rPr lang="en-GB" sz="2000" dirty="0"/>
              <a:t> probe on hand from measuring arterial oxygen saturation</a:t>
            </a:r>
          </a:p>
          <a:p>
            <a:pPr lvl="0"/>
            <a:r>
              <a:rPr lang="en-GB" sz="2000" dirty="0"/>
              <a:t>Scarring on his back from his </a:t>
            </a:r>
            <a:r>
              <a:rPr lang="en-GB" sz="2000" dirty="0" err="1"/>
              <a:t>sats</a:t>
            </a:r>
            <a:r>
              <a:rPr lang="en-GB" sz="2000" dirty="0"/>
              <a:t> probe/hand being caught behind him and not moved</a:t>
            </a:r>
          </a:p>
          <a:p>
            <a:pPr lvl="0"/>
            <a:r>
              <a:rPr lang="en-GB" sz="2000" dirty="0"/>
              <a:t>On his ankle from plastic name badge. Plastic serrated badge removed skin and rubbed. No need to be plastic, could place on ventilation tubing instead.</a:t>
            </a:r>
          </a:p>
          <a:p>
            <a:pPr lvl="0"/>
            <a:r>
              <a:rPr lang="en-GB" sz="2000" dirty="0"/>
              <a:t>Chronic lung disease from tubing from CPAP mask</a:t>
            </a:r>
          </a:p>
          <a:p>
            <a:pPr lvl="0"/>
            <a:r>
              <a:rPr lang="en-GB" sz="2000" dirty="0"/>
              <a:t>A nasogastric tube (NG tube) marks behind the head (head plastic tubing)</a:t>
            </a:r>
          </a:p>
          <a:p>
            <a:pPr lvl="0"/>
            <a:r>
              <a:rPr lang="en-GB" sz="2000" dirty="0"/>
              <a:t>Also injury from CPAP mask with indentation on the cheeks.</a:t>
            </a:r>
          </a:p>
          <a:p>
            <a:endParaRPr lang="en-GB" dirty="0"/>
          </a:p>
        </p:txBody>
      </p:sp>
      <p:sp>
        <p:nvSpPr>
          <p:cNvPr id="4" name="Slide Number Placeholder 3"/>
          <p:cNvSpPr>
            <a:spLocks noGrp="1"/>
          </p:cNvSpPr>
          <p:nvPr>
            <p:ph type="sldNum" sz="quarter" idx="12"/>
          </p:nvPr>
        </p:nvSpPr>
        <p:spPr/>
        <p:txBody>
          <a:bodyPr/>
          <a:lstStyle/>
          <a:p>
            <a:pPr>
              <a:defRPr/>
            </a:pPr>
            <a:fld id="{30C81AC5-4B30-4C6D-B74C-3F2AEB498F33}" type="slidenum">
              <a:rPr lang="en-GB" smtClean="0"/>
              <a:pPr>
                <a:defRPr/>
              </a:pPr>
              <a:t>10</a:t>
            </a:fld>
            <a:endParaRPr lang="en-GB"/>
          </a:p>
        </p:txBody>
      </p:sp>
    </p:spTree>
    <p:extLst>
      <p:ext uri="{BB962C8B-B14F-4D97-AF65-F5344CB8AC3E}">
        <p14:creationId xmlns:p14="http://schemas.microsoft.com/office/powerpoint/2010/main" val="270700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dirty="0"/>
              <a:t>Do you think anything could have been done to prevent this injury?</a:t>
            </a:r>
            <a:br>
              <a:rPr lang="en-GB" dirty="0"/>
            </a:br>
            <a:endParaRPr lang="en-GB" dirty="0"/>
          </a:p>
        </p:txBody>
      </p:sp>
      <p:sp>
        <p:nvSpPr>
          <p:cNvPr id="3" name="Content Placeholder 2"/>
          <p:cNvSpPr>
            <a:spLocks noGrp="1"/>
          </p:cNvSpPr>
          <p:nvPr>
            <p:ph idx="1"/>
          </p:nvPr>
        </p:nvSpPr>
        <p:spPr>
          <a:xfrm>
            <a:off x="285750" y="2193925"/>
            <a:ext cx="8496300" cy="4114800"/>
          </a:xfrm>
        </p:spPr>
        <p:txBody>
          <a:bodyPr/>
          <a:lstStyle/>
          <a:p>
            <a:r>
              <a:rPr lang="en-GB" dirty="0"/>
              <a:t>Prongs are very badly made and now has long term injuries to septum. </a:t>
            </a:r>
          </a:p>
          <a:p>
            <a:r>
              <a:rPr lang="en-GB" dirty="0" smtClean="0"/>
              <a:t>The </a:t>
            </a:r>
            <a:r>
              <a:rPr lang="en-GB" dirty="0"/>
              <a:t>distance is often wrong between the prongs and they don’t sit flat against his nose, but at a right angle and don’t fit in his nostrils</a:t>
            </a:r>
            <a:r>
              <a:rPr lang="en-GB" dirty="0" smtClean="0"/>
              <a:t>.</a:t>
            </a:r>
          </a:p>
          <a:p>
            <a:r>
              <a:rPr lang="en-GB" dirty="0" smtClean="0"/>
              <a:t> </a:t>
            </a:r>
            <a:r>
              <a:rPr lang="en-GB" dirty="0"/>
              <a:t>When his nose is wet, it rubs against the skin and makes him sore and the oxygen supply doesn’t work.</a:t>
            </a:r>
          </a:p>
          <a:p>
            <a:r>
              <a:rPr lang="en-GB" dirty="0" smtClean="0"/>
              <a:t>They </a:t>
            </a:r>
            <a:r>
              <a:rPr lang="en-GB" dirty="0"/>
              <a:t>also need to look at the materials they use, as they are stiff plastic and would be better if made from silica or another softer material.</a:t>
            </a:r>
          </a:p>
          <a:p>
            <a:endParaRPr lang="en-GB" sz="2800" dirty="0"/>
          </a:p>
        </p:txBody>
      </p:sp>
      <p:sp>
        <p:nvSpPr>
          <p:cNvPr id="4" name="Slide Number Placeholder 3"/>
          <p:cNvSpPr>
            <a:spLocks noGrp="1"/>
          </p:cNvSpPr>
          <p:nvPr>
            <p:ph type="sldNum" sz="quarter" idx="12"/>
          </p:nvPr>
        </p:nvSpPr>
        <p:spPr/>
        <p:txBody>
          <a:bodyPr/>
          <a:lstStyle/>
          <a:p>
            <a:pPr>
              <a:defRPr/>
            </a:pPr>
            <a:fld id="{30C81AC5-4B30-4C6D-B74C-3F2AEB498F33}" type="slidenum">
              <a:rPr lang="en-GB" smtClean="0"/>
              <a:pPr>
                <a:defRPr/>
              </a:pPr>
              <a:t>11</a:t>
            </a:fld>
            <a:endParaRPr lang="en-GB"/>
          </a:p>
        </p:txBody>
      </p:sp>
    </p:spTree>
    <p:extLst>
      <p:ext uri="{BB962C8B-B14F-4D97-AF65-F5344CB8AC3E}">
        <p14:creationId xmlns:p14="http://schemas.microsoft.com/office/powerpoint/2010/main" val="4204104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60" y="557213"/>
            <a:ext cx="8496300" cy="649288"/>
          </a:xfrm>
        </p:spPr>
        <p:txBody>
          <a:bodyPr/>
          <a:lstStyle/>
          <a:p>
            <a:r>
              <a:rPr lang="en-GB" dirty="0" smtClean="0"/>
              <a:t>Cont.</a:t>
            </a:r>
            <a:endParaRPr lang="en-GB" dirty="0"/>
          </a:p>
        </p:txBody>
      </p:sp>
      <p:sp>
        <p:nvSpPr>
          <p:cNvPr id="3" name="Content Placeholder 2"/>
          <p:cNvSpPr>
            <a:spLocks noGrp="1"/>
          </p:cNvSpPr>
          <p:nvPr>
            <p:ph idx="1"/>
          </p:nvPr>
        </p:nvSpPr>
        <p:spPr>
          <a:xfrm>
            <a:off x="283508" y="1206501"/>
            <a:ext cx="8496300" cy="4114800"/>
          </a:xfrm>
        </p:spPr>
        <p:txBody>
          <a:bodyPr/>
          <a:lstStyle/>
          <a:p>
            <a:r>
              <a:rPr lang="en-GB" sz="2300" dirty="0"/>
              <a:t>It is </a:t>
            </a:r>
            <a:r>
              <a:rPr lang="en-GB" sz="2300" dirty="0" smtClean="0"/>
              <a:t>very </a:t>
            </a:r>
            <a:r>
              <a:rPr lang="en-GB" sz="2300" dirty="0"/>
              <a:t>expensive to buy the prongs, half of them don’t fit properly and have to be thrown away. The tubes also have to be taped very tightly which causes dents in the cheeks.</a:t>
            </a:r>
          </a:p>
          <a:p>
            <a:r>
              <a:rPr lang="en-GB" sz="2300" dirty="0"/>
              <a:t>Prongs also get sticky from the tape attached them and create rashes on cheeks. When he was younger, we couldn't leave him as he would pull prongs out. </a:t>
            </a:r>
          </a:p>
          <a:p>
            <a:r>
              <a:rPr lang="en-GB" sz="2300" dirty="0"/>
              <a:t>Ventilation tubes have damaged his vocal chords and caused scarring so </a:t>
            </a:r>
            <a:r>
              <a:rPr lang="en-GB" sz="2300" dirty="0" smtClean="0"/>
              <a:t>he </a:t>
            </a:r>
            <a:r>
              <a:rPr lang="en-GB" sz="2300" dirty="0"/>
              <a:t>can’t talk. </a:t>
            </a:r>
            <a:r>
              <a:rPr lang="en-GB" sz="2300" dirty="0" smtClean="0"/>
              <a:t>This damage also </a:t>
            </a:r>
            <a:r>
              <a:rPr lang="en-GB" sz="2300" dirty="0"/>
              <a:t>causes him to choke </a:t>
            </a:r>
            <a:r>
              <a:rPr lang="en-GB" sz="2300" dirty="0" smtClean="0"/>
              <a:t>on fluids. When he is ill he </a:t>
            </a:r>
            <a:r>
              <a:rPr lang="en-GB" sz="2300" dirty="0"/>
              <a:t>struggles to breathe and drink.  </a:t>
            </a:r>
            <a:endParaRPr lang="en-GB" sz="2300" dirty="0" smtClean="0"/>
          </a:p>
          <a:p>
            <a:r>
              <a:rPr lang="en-GB" sz="2300" dirty="0" smtClean="0"/>
              <a:t>The </a:t>
            </a:r>
            <a:r>
              <a:rPr lang="en-GB" sz="2300" dirty="0"/>
              <a:t>ventilation tube was far too big for him and caused a lot of damage. Ventilation companies need to look at that. Pressure from ventilation has also damaged his lungs.</a:t>
            </a:r>
          </a:p>
          <a:p>
            <a:endParaRPr lang="en-GB" sz="2800" dirty="0"/>
          </a:p>
        </p:txBody>
      </p:sp>
      <p:sp>
        <p:nvSpPr>
          <p:cNvPr id="4" name="Slide Number Placeholder 3"/>
          <p:cNvSpPr>
            <a:spLocks noGrp="1"/>
          </p:cNvSpPr>
          <p:nvPr>
            <p:ph type="sldNum" sz="quarter" idx="12"/>
          </p:nvPr>
        </p:nvSpPr>
        <p:spPr/>
        <p:txBody>
          <a:bodyPr/>
          <a:lstStyle/>
          <a:p>
            <a:pPr>
              <a:defRPr/>
            </a:pPr>
            <a:fld id="{30C81AC5-4B30-4C6D-B74C-3F2AEB498F33}" type="slidenum">
              <a:rPr lang="en-GB" smtClean="0"/>
              <a:pPr>
                <a:defRPr/>
              </a:pPr>
              <a:t>12</a:t>
            </a:fld>
            <a:endParaRPr lang="en-GB"/>
          </a:p>
        </p:txBody>
      </p:sp>
    </p:spTree>
    <p:extLst>
      <p:ext uri="{BB962C8B-B14F-4D97-AF65-F5344CB8AC3E}">
        <p14:creationId xmlns:p14="http://schemas.microsoft.com/office/powerpoint/2010/main" val="4221923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sz="4400" dirty="0" smtClean="0"/>
              <a:t>Survey </a:t>
            </a:r>
            <a:r>
              <a:rPr lang="en-GB" sz="4400" dirty="0"/>
              <a:t>of neonatal nursing practice</a:t>
            </a:r>
            <a:endParaRPr lang="en-US" altLang="en-US" sz="4400" dirty="0" smtClean="0"/>
          </a:p>
        </p:txBody>
      </p:sp>
      <p:sp>
        <p:nvSpPr>
          <p:cNvPr id="10243" name="Content Placeholder 2"/>
          <p:cNvSpPr>
            <a:spLocks noGrp="1"/>
          </p:cNvSpPr>
          <p:nvPr>
            <p:ph idx="1"/>
          </p:nvPr>
        </p:nvSpPr>
        <p:spPr>
          <a:xfrm>
            <a:off x="285750" y="2738498"/>
            <a:ext cx="5150346" cy="4114800"/>
          </a:xfrm>
        </p:spPr>
        <p:txBody>
          <a:bodyPr/>
          <a:lstStyle/>
          <a:p>
            <a:r>
              <a:rPr lang="en-US" altLang="en-US" sz="2000" dirty="0" smtClean="0"/>
              <a:t>19-part survey distributed online and in paper format</a:t>
            </a:r>
          </a:p>
          <a:p>
            <a:r>
              <a:rPr lang="en-US" altLang="en-US" sz="2000" dirty="0" smtClean="0"/>
              <a:t>Included multiple choice, ranking, and open-ended questions</a:t>
            </a:r>
          </a:p>
          <a:p>
            <a:r>
              <a:rPr lang="en-US" altLang="en-US" sz="2000" dirty="0" smtClean="0"/>
              <a:t>Developed following literature review and discussion with groups of neonatal nursing staff</a:t>
            </a:r>
          </a:p>
        </p:txBody>
      </p:sp>
      <p:sp>
        <p:nvSpPr>
          <p:cNvPr id="102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70000"/>
              </a:spcAft>
              <a:buChar char="•"/>
              <a:defRPr sz="2400">
                <a:solidFill>
                  <a:schemeClr val="tx1"/>
                </a:solidFill>
                <a:latin typeface="Georgia" pitchFamily="18" charset="0"/>
                <a:ea typeface="ＭＳ Ｐゴシック" pitchFamily="34" charset="-128"/>
              </a:defRPr>
            </a:lvl1pPr>
            <a:lvl2pPr marL="742950" indent="-285750" algn="l">
              <a:lnSpc>
                <a:spcPct val="90000"/>
              </a:lnSpc>
              <a:spcAft>
                <a:spcPct val="50000"/>
              </a:spcAft>
              <a:buChar char="–"/>
              <a:defRPr sz="2400">
                <a:solidFill>
                  <a:schemeClr val="tx1"/>
                </a:solidFill>
                <a:latin typeface="Georgia" pitchFamily="18" charset="0"/>
                <a:ea typeface="ＭＳ Ｐゴシック" pitchFamily="34" charset="-128"/>
              </a:defRPr>
            </a:lvl2pPr>
            <a:lvl3pPr marL="1143000" indent="-228600" algn="l">
              <a:lnSpc>
                <a:spcPct val="90000"/>
              </a:lnSpc>
              <a:spcBef>
                <a:spcPct val="20000"/>
              </a:spcBef>
              <a:buChar char="•"/>
              <a:defRPr sz="2400">
                <a:solidFill>
                  <a:schemeClr val="tx1"/>
                </a:solidFill>
                <a:latin typeface="Georgia" pitchFamily="18" charset="0"/>
                <a:ea typeface="ＭＳ Ｐゴシック" pitchFamily="34" charset="-128"/>
              </a:defRPr>
            </a:lvl3pPr>
            <a:lvl4pPr marL="1600200" indent="-228600" algn="l">
              <a:lnSpc>
                <a:spcPct val="90000"/>
              </a:lnSpc>
              <a:spcBef>
                <a:spcPct val="20000"/>
              </a:spcBef>
              <a:buChar char="–"/>
              <a:defRPr sz="2400">
                <a:solidFill>
                  <a:schemeClr val="tx1"/>
                </a:solidFill>
                <a:latin typeface="Georgia" pitchFamily="18" charset="0"/>
                <a:ea typeface="ＭＳ Ｐゴシック" pitchFamily="34" charset="-128"/>
              </a:defRPr>
            </a:lvl4pPr>
            <a:lvl5pPr marL="2057400" indent="-228600" algn="l">
              <a:lnSpc>
                <a:spcPct val="90000"/>
              </a:lnSpc>
              <a:spcBef>
                <a:spcPct val="20000"/>
              </a:spcBef>
              <a:buChar char="»"/>
              <a:defRPr sz="2400">
                <a:solidFill>
                  <a:schemeClr val="tx1"/>
                </a:solidFill>
                <a:latin typeface="Georgia" pitchFamily="18" charset="0"/>
                <a:ea typeface="ＭＳ Ｐゴシック" pitchFamily="34"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9pPr>
          </a:lstStyle>
          <a:p>
            <a:pPr algn="r">
              <a:spcAft>
                <a:spcPct val="0"/>
              </a:spcAft>
              <a:buFontTx/>
              <a:buNone/>
            </a:pPr>
            <a:fld id="{98AD48A4-6876-446D-BAB8-2E29A9377C80}" type="slidenum">
              <a:rPr lang="en-GB" altLang="en-US" sz="1400" smtClean="0"/>
              <a:pPr algn="r">
                <a:spcAft>
                  <a:spcPct val="0"/>
                </a:spcAft>
                <a:buFontTx/>
                <a:buNone/>
              </a:pPr>
              <a:t>13</a:t>
            </a:fld>
            <a:endParaRPr lang="en-GB" altLang="en-US" sz="1400" smtClean="0"/>
          </a:p>
        </p:txBody>
      </p:sp>
      <p:pic>
        <p:nvPicPr>
          <p:cNvPr id="2" name="Picture 1"/>
          <p:cNvPicPr>
            <a:picLocks noChangeAspect="1"/>
          </p:cNvPicPr>
          <p:nvPr/>
        </p:nvPicPr>
        <p:blipFill>
          <a:blip r:embed="rId3"/>
          <a:stretch>
            <a:fillRect/>
          </a:stretch>
        </p:blipFill>
        <p:spPr>
          <a:xfrm>
            <a:off x="5436096" y="2738377"/>
            <a:ext cx="3586205" cy="2389309"/>
          </a:xfrm>
          <a:prstGeom prst="rect">
            <a:avLst/>
          </a:prstGeom>
        </p:spPr>
      </p:pic>
    </p:spTree>
    <p:extLst>
      <p:ext uri="{BB962C8B-B14F-4D97-AF65-F5344CB8AC3E}">
        <p14:creationId xmlns:p14="http://schemas.microsoft.com/office/powerpoint/2010/main" val="79695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4400" dirty="0" smtClean="0"/>
              <a:t>Results - </a:t>
            </a:r>
            <a:r>
              <a:rPr lang="en-US" altLang="en-US" sz="4400" dirty="0" err="1" smtClean="0"/>
              <a:t>respondants</a:t>
            </a:r>
            <a:endParaRPr lang="en-US" altLang="en-US" sz="4400" dirty="0" smtClean="0"/>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70000"/>
              </a:spcAft>
              <a:buChar char="•"/>
              <a:defRPr sz="2400">
                <a:solidFill>
                  <a:schemeClr val="tx1"/>
                </a:solidFill>
                <a:latin typeface="Georgia" pitchFamily="18" charset="0"/>
                <a:ea typeface="ＭＳ Ｐゴシック" pitchFamily="34" charset="-128"/>
              </a:defRPr>
            </a:lvl1pPr>
            <a:lvl2pPr marL="742950" indent="-285750" algn="l">
              <a:lnSpc>
                <a:spcPct val="90000"/>
              </a:lnSpc>
              <a:spcAft>
                <a:spcPct val="50000"/>
              </a:spcAft>
              <a:buChar char="–"/>
              <a:defRPr sz="2400">
                <a:solidFill>
                  <a:schemeClr val="tx1"/>
                </a:solidFill>
                <a:latin typeface="Georgia" pitchFamily="18" charset="0"/>
                <a:ea typeface="ＭＳ Ｐゴシック" pitchFamily="34" charset="-128"/>
              </a:defRPr>
            </a:lvl2pPr>
            <a:lvl3pPr marL="1143000" indent="-228600" algn="l">
              <a:lnSpc>
                <a:spcPct val="90000"/>
              </a:lnSpc>
              <a:spcBef>
                <a:spcPct val="20000"/>
              </a:spcBef>
              <a:buChar char="•"/>
              <a:defRPr sz="2400">
                <a:solidFill>
                  <a:schemeClr val="tx1"/>
                </a:solidFill>
                <a:latin typeface="Georgia" pitchFamily="18" charset="0"/>
                <a:ea typeface="ＭＳ Ｐゴシック" pitchFamily="34" charset="-128"/>
              </a:defRPr>
            </a:lvl3pPr>
            <a:lvl4pPr marL="1600200" indent="-228600" algn="l">
              <a:lnSpc>
                <a:spcPct val="90000"/>
              </a:lnSpc>
              <a:spcBef>
                <a:spcPct val="20000"/>
              </a:spcBef>
              <a:buChar char="–"/>
              <a:defRPr sz="2400">
                <a:solidFill>
                  <a:schemeClr val="tx1"/>
                </a:solidFill>
                <a:latin typeface="Georgia" pitchFamily="18" charset="0"/>
                <a:ea typeface="ＭＳ Ｐゴシック" pitchFamily="34" charset="-128"/>
              </a:defRPr>
            </a:lvl4pPr>
            <a:lvl5pPr marL="2057400" indent="-228600" algn="l">
              <a:lnSpc>
                <a:spcPct val="90000"/>
              </a:lnSpc>
              <a:spcBef>
                <a:spcPct val="20000"/>
              </a:spcBef>
              <a:buChar char="»"/>
              <a:defRPr sz="2400">
                <a:solidFill>
                  <a:schemeClr val="tx1"/>
                </a:solidFill>
                <a:latin typeface="Georgia" pitchFamily="18" charset="0"/>
                <a:ea typeface="ＭＳ Ｐゴシック" pitchFamily="34"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9pPr>
          </a:lstStyle>
          <a:p>
            <a:pPr algn="r">
              <a:spcAft>
                <a:spcPct val="0"/>
              </a:spcAft>
              <a:buFontTx/>
              <a:buNone/>
            </a:pPr>
            <a:fld id="{8B44C19E-2233-46AD-89D8-4B6C0AA92B6F}" type="slidenum">
              <a:rPr lang="en-GB" altLang="en-US" sz="1400" smtClean="0"/>
              <a:pPr algn="r">
                <a:spcAft>
                  <a:spcPct val="0"/>
                </a:spcAft>
                <a:buFontTx/>
                <a:buNone/>
              </a:pPr>
              <a:t>14</a:t>
            </a:fld>
            <a:endParaRPr lang="en-GB" altLang="en-US" sz="1400" smtClean="0"/>
          </a:p>
        </p:txBody>
      </p:sp>
      <p:sp>
        <p:nvSpPr>
          <p:cNvPr id="2" name="Content Placeholder 1"/>
          <p:cNvSpPr>
            <a:spLocks noGrp="1"/>
          </p:cNvSpPr>
          <p:nvPr>
            <p:ph idx="1"/>
          </p:nvPr>
        </p:nvSpPr>
        <p:spPr>
          <a:xfrm>
            <a:off x="323850" y="2193925"/>
            <a:ext cx="8496300" cy="4114800"/>
          </a:xfrm>
        </p:spPr>
        <p:txBody>
          <a:bodyPr/>
          <a:lstStyle/>
          <a:p>
            <a:r>
              <a:rPr lang="en-GB" dirty="0" smtClean="0"/>
              <a:t>56 responses, of which 94.6% were from registered nurses</a:t>
            </a:r>
          </a:p>
          <a:p>
            <a:r>
              <a:rPr lang="en-GB" dirty="0" smtClean="0"/>
              <a:t>64.3% of participants had been qualified for more than 10 years</a:t>
            </a:r>
          </a:p>
          <a:p>
            <a:r>
              <a:rPr lang="en-GB" dirty="0" smtClean="0"/>
              <a:t>44.6% of participants were band 6 or 7</a:t>
            </a:r>
            <a:endParaRPr lang="en-GB" dirty="0"/>
          </a:p>
        </p:txBody>
      </p:sp>
    </p:spTree>
    <p:extLst>
      <p:ext uri="{BB962C8B-B14F-4D97-AF65-F5344CB8AC3E}">
        <p14:creationId xmlns:p14="http://schemas.microsoft.com/office/powerpoint/2010/main" val="41818339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4400" dirty="0" smtClean="0"/>
              <a:t>Results – Perceived Risk</a:t>
            </a:r>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70000"/>
              </a:spcAft>
              <a:buChar char="•"/>
              <a:defRPr sz="2400">
                <a:solidFill>
                  <a:schemeClr val="tx1"/>
                </a:solidFill>
                <a:latin typeface="Georgia" pitchFamily="18" charset="0"/>
                <a:ea typeface="ＭＳ Ｐゴシック" pitchFamily="34" charset="-128"/>
              </a:defRPr>
            </a:lvl1pPr>
            <a:lvl2pPr marL="742950" indent="-285750" algn="l">
              <a:lnSpc>
                <a:spcPct val="90000"/>
              </a:lnSpc>
              <a:spcAft>
                <a:spcPct val="50000"/>
              </a:spcAft>
              <a:buChar char="–"/>
              <a:defRPr sz="2400">
                <a:solidFill>
                  <a:schemeClr val="tx1"/>
                </a:solidFill>
                <a:latin typeface="Georgia" pitchFamily="18" charset="0"/>
                <a:ea typeface="ＭＳ Ｐゴシック" pitchFamily="34" charset="-128"/>
              </a:defRPr>
            </a:lvl2pPr>
            <a:lvl3pPr marL="1143000" indent="-228600" algn="l">
              <a:lnSpc>
                <a:spcPct val="90000"/>
              </a:lnSpc>
              <a:spcBef>
                <a:spcPct val="20000"/>
              </a:spcBef>
              <a:buChar char="•"/>
              <a:defRPr sz="2400">
                <a:solidFill>
                  <a:schemeClr val="tx1"/>
                </a:solidFill>
                <a:latin typeface="Georgia" pitchFamily="18" charset="0"/>
                <a:ea typeface="ＭＳ Ｐゴシック" pitchFamily="34" charset="-128"/>
              </a:defRPr>
            </a:lvl3pPr>
            <a:lvl4pPr marL="1600200" indent="-228600" algn="l">
              <a:lnSpc>
                <a:spcPct val="90000"/>
              </a:lnSpc>
              <a:spcBef>
                <a:spcPct val="20000"/>
              </a:spcBef>
              <a:buChar char="–"/>
              <a:defRPr sz="2400">
                <a:solidFill>
                  <a:schemeClr val="tx1"/>
                </a:solidFill>
                <a:latin typeface="Georgia" pitchFamily="18" charset="0"/>
                <a:ea typeface="ＭＳ Ｐゴシック" pitchFamily="34" charset="-128"/>
              </a:defRPr>
            </a:lvl4pPr>
            <a:lvl5pPr marL="2057400" indent="-228600" algn="l">
              <a:lnSpc>
                <a:spcPct val="90000"/>
              </a:lnSpc>
              <a:spcBef>
                <a:spcPct val="20000"/>
              </a:spcBef>
              <a:buChar char="»"/>
              <a:defRPr sz="2400">
                <a:solidFill>
                  <a:schemeClr val="tx1"/>
                </a:solidFill>
                <a:latin typeface="Georgia" pitchFamily="18" charset="0"/>
                <a:ea typeface="ＭＳ Ｐゴシック" pitchFamily="34"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9pPr>
          </a:lstStyle>
          <a:p>
            <a:pPr algn="r">
              <a:spcAft>
                <a:spcPct val="0"/>
              </a:spcAft>
              <a:buFontTx/>
              <a:buNone/>
            </a:pPr>
            <a:fld id="{8B44C19E-2233-46AD-89D8-4B6C0AA92B6F}" type="slidenum">
              <a:rPr lang="en-GB" altLang="en-US" sz="1400" smtClean="0"/>
              <a:pPr algn="r">
                <a:spcAft>
                  <a:spcPct val="0"/>
                </a:spcAft>
                <a:buFontTx/>
                <a:buNone/>
              </a:pPr>
              <a:t>15</a:t>
            </a:fld>
            <a:endParaRPr lang="en-GB" altLang="en-US" sz="1400" smtClean="0"/>
          </a:p>
        </p:txBody>
      </p:sp>
      <p:pic>
        <p:nvPicPr>
          <p:cNvPr id="1126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138113"/>
            <a:ext cx="4383088" cy="69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Lst>
        </p:spPr>
      </p:pic>
      <p:sp>
        <p:nvSpPr>
          <p:cNvPr id="8" name="TextBox 7"/>
          <p:cNvSpPr txBox="1"/>
          <p:nvPr/>
        </p:nvSpPr>
        <p:spPr>
          <a:xfrm>
            <a:off x="467544" y="6453336"/>
            <a:ext cx="8064896" cy="288032"/>
          </a:xfrm>
          <a:prstGeom prst="rect">
            <a:avLst/>
          </a:prstGeom>
          <a:noFill/>
        </p:spPr>
        <p:txBody>
          <a:bodyPr wrap="square" rtlCol="0">
            <a:spAutoFit/>
          </a:bodyPr>
          <a:lstStyle/>
          <a:p>
            <a:r>
              <a:rPr lang="en-GB" dirty="0" smtClean="0"/>
              <a:t>Perceived risk of damage vs perceived frequency of damage</a:t>
            </a:r>
            <a:endParaRPr lang="en-GB" dirty="0"/>
          </a:p>
        </p:txBody>
      </p:sp>
      <p:sp>
        <p:nvSpPr>
          <p:cNvPr id="3" name="Rectangle 16"/>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pSp>
        <p:nvGrpSpPr>
          <p:cNvPr id="9" name="Canvas 166"/>
          <p:cNvGrpSpPr/>
          <p:nvPr/>
        </p:nvGrpSpPr>
        <p:grpSpPr>
          <a:xfrm>
            <a:off x="899592" y="1721008"/>
            <a:ext cx="8024495" cy="4804336"/>
            <a:chOff x="0" y="0"/>
            <a:chExt cx="8024495" cy="4804336"/>
          </a:xfrm>
        </p:grpSpPr>
        <p:sp>
          <p:nvSpPr>
            <p:cNvPr id="10" name="Rectangle 9"/>
            <p:cNvSpPr/>
            <p:nvPr/>
          </p:nvSpPr>
          <p:spPr>
            <a:xfrm>
              <a:off x="0" y="0"/>
              <a:ext cx="8024495" cy="4675505"/>
            </a:xfrm>
            <a:prstGeom prst="rect">
              <a:avLst/>
            </a:prstGeom>
          </p:spPr>
        </p:sp>
        <p:pic>
          <p:nvPicPr>
            <p:cNvPr id="11" name="Picture 10"/>
            <p:cNvPicPr>
              <a:picLocks noChangeAspect="1"/>
            </p:cNvPicPr>
            <p:nvPr/>
          </p:nvPicPr>
          <p:blipFill rotWithShape="1">
            <a:blip r:embed="rId4"/>
            <a:srcRect l="6813" t="3475" r="6889" b="3423"/>
            <a:stretch/>
          </p:blipFill>
          <p:spPr>
            <a:xfrm>
              <a:off x="712416" y="1"/>
              <a:ext cx="6307509" cy="3952171"/>
            </a:xfrm>
            <a:prstGeom prst="rect">
              <a:avLst/>
            </a:prstGeom>
          </p:spPr>
        </p:pic>
        <p:sp>
          <p:nvSpPr>
            <p:cNvPr id="12" name="Text Box 206"/>
            <p:cNvSpPr txBox="1"/>
            <p:nvPr/>
          </p:nvSpPr>
          <p:spPr>
            <a:xfrm>
              <a:off x="779116" y="3959810"/>
              <a:ext cx="1020486" cy="48448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50000"/>
                </a:lnSpc>
                <a:spcBef>
                  <a:spcPts val="1000"/>
                </a:spcBef>
                <a:spcAft>
                  <a:spcPts val="0"/>
                </a:spcAft>
              </a:pPr>
              <a:r>
                <a:rPr lang="en-GB" sz="900" dirty="0">
                  <a:effectLst/>
                  <a:latin typeface="Lucida Sans"/>
                  <a:ea typeface="PMingLiU"/>
                  <a:cs typeface="Times New Roman"/>
                </a:rPr>
                <a:t>Less than once a year</a:t>
              </a:r>
              <a:endParaRPr lang="en-GB" sz="1100" dirty="0">
                <a:effectLst/>
                <a:latin typeface="Lucida Sans"/>
                <a:ea typeface="PMingLiU"/>
                <a:cs typeface="Times New Roman"/>
              </a:endParaRPr>
            </a:p>
          </p:txBody>
        </p:sp>
        <p:sp>
          <p:nvSpPr>
            <p:cNvPr id="13" name="Text Box 206"/>
            <p:cNvSpPr txBox="1"/>
            <p:nvPr/>
          </p:nvSpPr>
          <p:spPr>
            <a:xfrm>
              <a:off x="1807752" y="3923921"/>
              <a:ext cx="1106276" cy="59238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Bef>
                  <a:spcPts val="1000"/>
                </a:spcBef>
                <a:spcAft>
                  <a:spcPts val="0"/>
                </a:spcAft>
              </a:pPr>
              <a:r>
                <a:rPr lang="en-GB" sz="900" dirty="0">
                  <a:effectLst/>
                  <a:latin typeface="Lucida Sans"/>
                  <a:ea typeface="PMingLiU"/>
                </a:rPr>
                <a:t>Once or twice a year</a:t>
              </a:r>
              <a:endParaRPr lang="en-GB" sz="1200" dirty="0">
                <a:effectLst/>
                <a:latin typeface="Times New Roman"/>
                <a:ea typeface="SimSun"/>
              </a:endParaRPr>
            </a:p>
          </p:txBody>
        </p:sp>
        <p:sp>
          <p:nvSpPr>
            <p:cNvPr id="14" name="Text Box 206"/>
            <p:cNvSpPr txBox="1"/>
            <p:nvPr/>
          </p:nvSpPr>
          <p:spPr>
            <a:xfrm>
              <a:off x="2912605" y="3962973"/>
              <a:ext cx="1001547" cy="55333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Bef>
                  <a:spcPts val="1000"/>
                </a:spcBef>
                <a:spcAft>
                  <a:spcPts val="0"/>
                </a:spcAft>
              </a:pPr>
              <a:r>
                <a:rPr lang="en-GB" sz="900" dirty="0">
                  <a:effectLst/>
                  <a:latin typeface="Lucida Sans"/>
                  <a:ea typeface="PMingLiU"/>
                </a:rPr>
                <a:t>Every 2-5 months</a:t>
              </a:r>
              <a:endParaRPr lang="en-GB" sz="1200" dirty="0">
                <a:effectLst/>
                <a:latin typeface="Times New Roman"/>
                <a:ea typeface="SimSun"/>
              </a:endParaRPr>
            </a:p>
          </p:txBody>
        </p:sp>
        <p:sp>
          <p:nvSpPr>
            <p:cNvPr id="15" name="Text Box 206"/>
            <p:cNvSpPr txBox="1"/>
            <p:nvPr/>
          </p:nvSpPr>
          <p:spPr>
            <a:xfrm>
              <a:off x="3835509" y="4012248"/>
              <a:ext cx="1209633" cy="56076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Bef>
                  <a:spcPts val="1000"/>
                </a:spcBef>
                <a:spcAft>
                  <a:spcPts val="0"/>
                </a:spcAft>
              </a:pPr>
              <a:r>
                <a:rPr lang="en-GB" sz="900">
                  <a:effectLst/>
                  <a:latin typeface="Lucida Sans"/>
                  <a:ea typeface="PMingLiU"/>
                </a:rPr>
                <a:t>Once or twice a month</a:t>
              </a:r>
              <a:endParaRPr lang="en-GB" sz="1200">
                <a:effectLst/>
                <a:latin typeface="Times New Roman"/>
                <a:ea typeface="SimSun"/>
              </a:endParaRPr>
            </a:p>
          </p:txBody>
        </p:sp>
        <p:sp>
          <p:nvSpPr>
            <p:cNvPr id="16" name="Text Box 206"/>
            <p:cNvSpPr txBox="1"/>
            <p:nvPr/>
          </p:nvSpPr>
          <p:spPr>
            <a:xfrm>
              <a:off x="4997517" y="4012248"/>
              <a:ext cx="1162050" cy="52352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Bef>
                  <a:spcPts val="1000"/>
                </a:spcBef>
                <a:spcAft>
                  <a:spcPts val="0"/>
                </a:spcAft>
              </a:pPr>
              <a:r>
                <a:rPr lang="en-GB" sz="900">
                  <a:effectLst/>
                  <a:latin typeface="Lucida Sans"/>
                  <a:ea typeface="PMingLiU"/>
                </a:rPr>
                <a:t>Weekly</a:t>
              </a:r>
              <a:endParaRPr lang="en-GB" sz="1200">
                <a:effectLst/>
                <a:latin typeface="Times New Roman"/>
                <a:ea typeface="SimSun"/>
              </a:endParaRPr>
            </a:p>
          </p:txBody>
        </p:sp>
        <p:sp>
          <p:nvSpPr>
            <p:cNvPr id="17" name="Text Box 206"/>
            <p:cNvSpPr txBox="1"/>
            <p:nvPr/>
          </p:nvSpPr>
          <p:spPr>
            <a:xfrm>
              <a:off x="5922373" y="4025739"/>
              <a:ext cx="1162050" cy="56257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Bef>
                  <a:spcPts val="1000"/>
                </a:spcBef>
                <a:spcAft>
                  <a:spcPts val="0"/>
                </a:spcAft>
              </a:pPr>
              <a:r>
                <a:rPr lang="en-GB" sz="900">
                  <a:effectLst/>
                  <a:latin typeface="Lucida Sans"/>
                  <a:ea typeface="PMingLiU"/>
                </a:rPr>
                <a:t>Daily</a:t>
              </a:r>
              <a:endParaRPr lang="en-GB" sz="1200">
                <a:effectLst/>
                <a:latin typeface="Times New Roman"/>
                <a:ea typeface="SimSun"/>
              </a:endParaRPr>
            </a:p>
          </p:txBody>
        </p:sp>
        <p:sp>
          <p:nvSpPr>
            <p:cNvPr id="18" name="Text Box 207"/>
            <p:cNvSpPr txBox="1"/>
            <p:nvPr/>
          </p:nvSpPr>
          <p:spPr>
            <a:xfrm>
              <a:off x="150461" y="133376"/>
              <a:ext cx="638121" cy="8382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algn="ctr">
                <a:lnSpc>
                  <a:spcPct val="150000"/>
                </a:lnSpc>
                <a:spcBef>
                  <a:spcPts val="1000"/>
                </a:spcBef>
                <a:spcAft>
                  <a:spcPts val="0"/>
                </a:spcAft>
              </a:pPr>
              <a:r>
                <a:rPr lang="en-GB" sz="900">
                  <a:effectLst/>
                  <a:latin typeface="Lucida Sans"/>
                  <a:ea typeface="PMingLiU"/>
                  <a:cs typeface="Times New Roman"/>
                </a:rPr>
                <a:t>Extremely high</a:t>
              </a:r>
              <a:endParaRPr lang="en-GB" sz="1100">
                <a:effectLst/>
                <a:latin typeface="Lucida Sans"/>
                <a:ea typeface="PMingLiU"/>
                <a:cs typeface="Times New Roman"/>
              </a:endParaRPr>
            </a:p>
          </p:txBody>
        </p:sp>
        <p:sp>
          <p:nvSpPr>
            <p:cNvPr id="19" name="Text Box 207"/>
            <p:cNvSpPr txBox="1"/>
            <p:nvPr/>
          </p:nvSpPr>
          <p:spPr>
            <a:xfrm>
              <a:off x="332054" y="1218251"/>
              <a:ext cx="637540" cy="752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algn="ctr">
                <a:lnSpc>
                  <a:spcPct val="150000"/>
                </a:lnSpc>
                <a:spcBef>
                  <a:spcPts val="1000"/>
                </a:spcBef>
                <a:spcAft>
                  <a:spcPts val="0"/>
                </a:spcAft>
              </a:pPr>
              <a:r>
                <a:rPr lang="en-GB" sz="900">
                  <a:effectLst/>
                  <a:latin typeface="Lucida Sans"/>
                  <a:ea typeface="PMingLiU"/>
                </a:rPr>
                <a:t>High</a:t>
              </a:r>
              <a:endParaRPr lang="en-GB" sz="1200">
                <a:effectLst/>
                <a:latin typeface="Times New Roman"/>
                <a:ea typeface="SimSun"/>
              </a:endParaRPr>
            </a:p>
          </p:txBody>
        </p:sp>
        <p:sp>
          <p:nvSpPr>
            <p:cNvPr id="20" name="Text Box 207"/>
            <p:cNvSpPr txBox="1"/>
            <p:nvPr/>
          </p:nvSpPr>
          <p:spPr>
            <a:xfrm>
              <a:off x="323164" y="2275526"/>
              <a:ext cx="636905" cy="752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algn="ctr">
                <a:lnSpc>
                  <a:spcPct val="150000"/>
                </a:lnSpc>
                <a:spcBef>
                  <a:spcPts val="1000"/>
                </a:spcBef>
                <a:spcAft>
                  <a:spcPts val="0"/>
                </a:spcAft>
              </a:pPr>
              <a:r>
                <a:rPr lang="en-GB" sz="900">
                  <a:effectLst/>
                  <a:latin typeface="Lucida Sans"/>
                  <a:ea typeface="PMingLiU"/>
                </a:rPr>
                <a:t>Moderate</a:t>
              </a:r>
              <a:endParaRPr lang="en-GB" sz="1200">
                <a:effectLst/>
                <a:latin typeface="Times New Roman"/>
                <a:ea typeface="SimSun"/>
              </a:endParaRPr>
            </a:p>
          </p:txBody>
        </p:sp>
        <p:sp>
          <p:nvSpPr>
            <p:cNvPr id="21" name="Text Box 207"/>
            <p:cNvSpPr txBox="1"/>
            <p:nvPr/>
          </p:nvSpPr>
          <p:spPr>
            <a:xfrm>
              <a:off x="360624" y="3504251"/>
              <a:ext cx="636270" cy="7524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algn="ctr">
                <a:lnSpc>
                  <a:spcPct val="150000"/>
                </a:lnSpc>
                <a:spcBef>
                  <a:spcPts val="1000"/>
                </a:spcBef>
                <a:spcAft>
                  <a:spcPts val="0"/>
                </a:spcAft>
              </a:pPr>
              <a:r>
                <a:rPr lang="en-GB" sz="900">
                  <a:effectLst/>
                  <a:latin typeface="Lucida Sans"/>
                  <a:ea typeface="PMingLiU"/>
                </a:rPr>
                <a:t>Slight</a:t>
              </a:r>
              <a:endParaRPr lang="en-GB" sz="1200">
                <a:effectLst/>
                <a:latin typeface="Times New Roman"/>
                <a:ea typeface="SimSun"/>
              </a:endParaRPr>
            </a:p>
          </p:txBody>
        </p:sp>
        <p:sp>
          <p:nvSpPr>
            <p:cNvPr id="22" name="Text Box 208"/>
            <p:cNvSpPr txBox="1"/>
            <p:nvPr/>
          </p:nvSpPr>
          <p:spPr>
            <a:xfrm>
              <a:off x="1626198" y="4443308"/>
              <a:ext cx="4810289" cy="361028"/>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50000"/>
                </a:lnSpc>
                <a:spcBef>
                  <a:spcPts val="1000"/>
                </a:spcBef>
                <a:spcAft>
                  <a:spcPts val="0"/>
                </a:spcAft>
              </a:pPr>
              <a:r>
                <a:rPr lang="en-GB" sz="900" b="1" dirty="0">
                  <a:effectLst/>
                  <a:latin typeface="Lucida Sans"/>
                  <a:ea typeface="PMingLiU"/>
                  <a:cs typeface="Times New Roman"/>
                </a:rPr>
                <a:t>Perceived frequency of damage</a:t>
              </a:r>
              <a:endParaRPr lang="en-GB" sz="1100" dirty="0">
                <a:effectLst/>
                <a:latin typeface="Lucida Sans"/>
                <a:ea typeface="PMingLiU"/>
                <a:cs typeface="Times New Roman"/>
              </a:endParaRPr>
            </a:p>
          </p:txBody>
        </p:sp>
        <p:sp>
          <p:nvSpPr>
            <p:cNvPr id="23" name="Text Box 209"/>
            <p:cNvSpPr txBox="1"/>
            <p:nvPr/>
          </p:nvSpPr>
          <p:spPr>
            <a:xfrm>
              <a:off x="17111" y="714401"/>
              <a:ext cx="466729" cy="33623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algn="ctr">
                <a:lnSpc>
                  <a:spcPct val="150000"/>
                </a:lnSpc>
                <a:spcBef>
                  <a:spcPts val="1000"/>
                </a:spcBef>
                <a:spcAft>
                  <a:spcPts val="0"/>
                </a:spcAft>
              </a:pPr>
              <a:r>
                <a:rPr lang="en-GB" sz="900" b="1">
                  <a:effectLst/>
                  <a:latin typeface="Lucida Sans"/>
                  <a:ea typeface="PMingLiU"/>
                  <a:cs typeface="Times New Roman"/>
                </a:rPr>
                <a:t>Perceived risk of damage</a:t>
              </a:r>
              <a:endParaRPr lang="en-GB" sz="1100">
                <a:effectLst/>
                <a:latin typeface="Lucida Sans"/>
                <a:ea typeface="PMingLiU"/>
                <a:cs typeface="Times New Roman"/>
              </a:endParaRPr>
            </a:p>
          </p:txBody>
        </p:sp>
      </p:grpSp>
    </p:spTree>
    <p:extLst>
      <p:ext uri="{BB962C8B-B14F-4D97-AF65-F5344CB8AC3E}">
        <p14:creationId xmlns:p14="http://schemas.microsoft.com/office/powerpoint/2010/main" val="37052191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4400" dirty="0" smtClean="0"/>
              <a:t>Results – Medical Devices</a:t>
            </a:r>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70000"/>
              </a:spcAft>
              <a:buChar char="•"/>
              <a:defRPr sz="2400">
                <a:solidFill>
                  <a:schemeClr val="tx1"/>
                </a:solidFill>
                <a:latin typeface="Georgia" pitchFamily="18" charset="0"/>
                <a:ea typeface="ＭＳ Ｐゴシック" pitchFamily="34" charset="-128"/>
              </a:defRPr>
            </a:lvl1pPr>
            <a:lvl2pPr marL="742950" indent="-285750" algn="l">
              <a:lnSpc>
                <a:spcPct val="90000"/>
              </a:lnSpc>
              <a:spcAft>
                <a:spcPct val="50000"/>
              </a:spcAft>
              <a:buChar char="–"/>
              <a:defRPr sz="2400">
                <a:solidFill>
                  <a:schemeClr val="tx1"/>
                </a:solidFill>
                <a:latin typeface="Georgia" pitchFamily="18" charset="0"/>
                <a:ea typeface="ＭＳ Ｐゴシック" pitchFamily="34" charset="-128"/>
              </a:defRPr>
            </a:lvl2pPr>
            <a:lvl3pPr marL="1143000" indent="-228600" algn="l">
              <a:lnSpc>
                <a:spcPct val="90000"/>
              </a:lnSpc>
              <a:spcBef>
                <a:spcPct val="20000"/>
              </a:spcBef>
              <a:buChar char="•"/>
              <a:defRPr sz="2400">
                <a:solidFill>
                  <a:schemeClr val="tx1"/>
                </a:solidFill>
                <a:latin typeface="Georgia" pitchFamily="18" charset="0"/>
                <a:ea typeface="ＭＳ Ｐゴシック" pitchFamily="34" charset="-128"/>
              </a:defRPr>
            </a:lvl3pPr>
            <a:lvl4pPr marL="1600200" indent="-228600" algn="l">
              <a:lnSpc>
                <a:spcPct val="90000"/>
              </a:lnSpc>
              <a:spcBef>
                <a:spcPct val="20000"/>
              </a:spcBef>
              <a:buChar char="–"/>
              <a:defRPr sz="2400">
                <a:solidFill>
                  <a:schemeClr val="tx1"/>
                </a:solidFill>
                <a:latin typeface="Georgia" pitchFamily="18" charset="0"/>
                <a:ea typeface="ＭＳ Ｐゴシック" pitchFamily="34" charset="-128"/>
              </a:defRPr>
            </a:lvl4pPr>
            <a:lvl5pPr marL="2057400" indent="-228600" algn="l">
              <a:lnSpc>
                <a:spcPct val="90000"/>
              </a:lnSpc>
              <a:spcBef>
                <a:spcPct val="20000"/>
              </a:spcBef>
              <a:buChar char="»"/>
              <a:defRPr sz="2400">
                <a:solidFill>
                  <a:schemeClr val="tx1"/>
                </a:solidFill>
                <a:latin typeface="Georgia" pitchFamily="18" charset="0"/>
                <a:ea typeface="ＭＳ Ｐゴシック" pitchFamily="34"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9pPr>
          </a:lstStyle>
          <a:p>
            <a:pPr algn="r">
              <a:spcAft>
                <a:spcPct val="0"/>
              </a:spcAft>
              <a:buFontTx/>
              <a:buNone/>
            </a:pPr>
            <a:fld id="{8B44C19E-2233-46AD-89D8-4B6C0AA92B6F}" type="slidenum">
              <a:rPr lang="en-GB" altLang="en-US" sz="1400" smtClean="0"/>
              <a:pPr algn="r">
                <a:spcAft>
                  <a:spcPct val="0"/>
                </a:spcAft>
                <a:buFontTx/>
                <a:buNone/>
              </a:pPr>
              <a:t>16</a:t>
            </a:fld>
            <a:endParaRPr lang="en-GB" altLang="en-US" sz="1400" smtClean="0"/>
          </a:p>
        </p:txBody>
      </p:sp>
      <p:sp>
        <p:nvSpPr>
          <p:cNvPr id="7" name="TextBox 6"/>
          <p:cNvSpPr txBox="1"/>
          <p:nvPr/>
        </p:nvSpPr>
        <p:spPr>
          <a:xfrm>
            <a:off x="-20810" y="6093296"/>
            <a:ext cx="8064896" cy="288032"/>
          </a:xfrm>
          <a:prstGeom prst="rect">
            <a:avLst/>
          </a:prstGeom>
          <a:noFill/>
        </p:spPr>
        <p:txBody>
          <a:bodyPr wrap="square" rtlCol="0">
            <a:spAutoFit/>
          </a:bodyPr>
          <a:lstStyle/>
          <a:p>
            <a:r>
              <a:rPr lang="en-GB" dirty="0" smtClean="0"/>
              <a:t>Perceived risk of damage from various medical devices as ranked by participants</a:t>
            </a:r>
            <a:endParaRPr lang="en-GB" dirty="0"/>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899829" numCol="1" anchor="ctr" anchorCtr="0" compatLnSpc="1">
            <a:prstTxWarp prst="textNoShape">
              <a:avLst/>
            </a:prstTxWarp>
            <a:spAutoFit/>
          </a:bodyPr>
          <a:lstStyle/>
          <a:p>
            <a:endParaRPr lang="en-GB"/>
          </a:p>
        </p:txBody>
      </p:sp>
      <p:graphicFrame>
        <p:nvGraphicFramePr>
          <p:cNvPr id="10" name="Chart 9"/>
          <p:cNvGraphicFramePr/>
          <p:nvPr>
            <p:extLst/>
          </p:nvPr>
        </p:nvGraphicFramePr>
        <p:xfrm>
          <a:off x="591258" y="1700808"/>
          <a:ext cx="7797166" cy="410445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a:spLocks noChangeArrowheads="1"/>
          </p:cNvSpPr>
          <p:nvPr/>
        </p:nvSpPr>
        <p:spPr bwMode="auto">
          <a:xfrm>
            <a:off x="0" y="41814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100" b="0" i="0" u="none" strike="noStrike" cap="none" normalizeH="0" baseline="0" smtClean="0">
                <a:ln>
                  <a:noFill/>
                </a:ln>
                <a:solidFill>
                  <a:schemeClr val="tx1"/>
                </a:solidFill>
                <a:effectLst/>
                <a:latin typeface="Lucida Sans" pitchFamily="34" charset="0"/>
                <a:ea typeface="PMingLiU" pitchFamily="18" charset="-120"/>
                <a:cs typeface="Times New Roman" pitchFamily="18" charset="0"/>
              </a:rPr>
              <a:t/>
            </a:r>
            <a:br>
              <a:rPr kumimoji="0" lang="en-GB" altLang="en-US" sz="1100" b="0" i="0" u="none" strike="noStrike" cap="none" normalizeH="0" baseline="0" smtClean="0">
                <a:ln>
                  <a:noFill/>
                </a:ln>
                <a:solidFill>
                  <a:schemeClr val="tx1"/>
                </a:solidFill>
                <a:effectLst/>
                <a:latin typeface="Lucida Sans" pitchFamily="34" charset="0"/>
                <a:ea typeface="PMingLiU" pitchFamily="18" charset="-120"/>
                <a:cs typeface="Times New Roman" pitchFamily="18" charset="0"/>
              </a:rPr>
            </a:br>
            <a:endParaRPr kumimoji="0" lang="en-GB"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739809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489753"/>
            <a:ext cx="8496300" cy="649288"/>
          </a:xfrm>
        </p:spPr>
        <p:txBody>
          <a:bodyPr/>
          <a:lstStyle/>
          <a:p>
            <a:r>
              <a:rPr lang="en-US" altLang="en-US" sz="4400" dirty="0" smtClean="0"/>
              <a:t>Results - Qualitative</a:t>
            </a:r>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70000"/>
              </a:spcAft>
              <a:buChar char="•"/>
              <a:defRPr sz="2400">
                <a:solidFill>
                  <a:schemeClr val="tx1"/>
                </a:solidFill>
                <a:latin typeface="Georgia" pitchFamily="18" charset="0"/>
                <a:ea typeface="ＭＳ Ｐゴシック" pitchFamily="34" charset="-128"/>
              </a:defRPr>
            </a:lvl1pPr>
            <a:lvl2pPr marL="742950" indent="-285750" algn="l">
              <a:lnSpc>
                <a:spcPct val="90000"/>
              </a:lnSpc>
              <a:spcAft>
                <a:spcPct val="50000"/>
              </a:spcAft>
              <a:buChar char="–"/>
              <a:defRPr sz="2400">
                <a:solidFill>
                  <a:schemeClr val="tx1"/>
                </a:solidFill>
                <a:latin typeface="Georgia" pitchFamily="18" charset="0"/>
                <a:ea typeface="ＭＳ Ｐゴシック" pitchFamily="34" charset="-128"/>
              </a:defRPr>
            </a:lvl2pPr>
            <a:lvl3pPr marL="1143000" indent="-228600" algn="l">
              <a:lnSpc>
                <a:spcPct val="90000"/>
              </a:lnSpc>
              <a:spcBef>
                <a:spcPct val="20000"/>
              </a:spcBef>
              <a:buChar char="•"/>
              <a:defRPr sz="2400">
                <a:solidFill>
                  <a:schemeClr val="tx1"/>
                </a:solidFill>
                <a:latin typeface="Georgia" pitchFamily="18" charset="0"/>
                <a:ea typeface="ＭＳ Ｐゴシック" pitchFamily="34" charset="-128"/>
              </a:defRPr>
            </a:lvl3pPr>
            <a:lvl4pPr marL="1600200" indent="-228600" algn="l">
              <a:lnSpc>
                <a:spcPct val="90000"/>
              </a:lnSpc>
              <a:spcBef>
                <a:spcPct val="20000"/>
              </a:spcBef>
              <a:buChar char="–"/>
              <a:defRPr sz="2400">
                <a:solidFill>
                  <a:schemeClr val="tx1"/>
                </a:solidFill>
                <a:latin typeface="Georgia" pitchFamily="18" charset="0"/>
                <a:ea typeface="ＭＳ Ｐゴシック" pitchFamily="34" charset="-128"/>
              </a:defRPr>
            </a:lvl4pPr>
            <a:lvl5pPr marL="2057400" indent="-228600" algn="l">
              <a:lnSpc>
                <a:spcPct val="90000"/>
              </a:lnSpc>
              <a:spcBef>
                <a:spcPct val="20000"/>
              </a:spcBef>
              <a:buChar char="»"/>
              <a:defRPr sz="2400">
                <a:solidFill>
                  <a:schemeClr val="tx1"/>
                </a:solidFill>
                <a:latin typeface="Georgia" pitchFamily="18" charset="0"/>
                <a:ea typeface="ＭＳ Ｐゴシック" pitchFamily="34"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9pPr>
          </a:lstStyle>
          <a:p>
            <a:pPr algn="r">
              <a:spcAft>
                <a:spcPct val="0"/>
              </a:spcAft>
              <a:buFontTx/>
              <a:buNone/>
            </a:pPr>
            <a:fld id="{8B44C19E-2233-46AD-89D8-4B6C0AA92B6F}" type="slidenum">
              <a:rPr lang="en-GB" altLang="en-US" sz="1400" smtClean="0"/>
              <a:pPr algn="r">
                <a:spcAft>
                  <a:spcPct val="0"/>
                </a:spcAft>
                <a:buFontTx/>
                <a:buNone/>
              </a:pPr>
              <a:t>17</a:t>
            </a:fld>
            <a:endParaRPr lang="en-GB" altLang="en-US" sz="1400" smtClean="0"/>
          </a:p>
        </p:txBody>
      </p:sp>
      <p:sp>
        <p:nvSpPr>
          <p:cNvPr id="8" name="TextBox 7"/>
          <p:cNvSpPr txBox="1"/>
          <p:nvPr/>
        </p:nvSpPr>
        <p:spPr>
          <a:xfrm>
            <a:off x="258684" y="6253899"/>
            <a:ext cx="8064896" cy="288032"/>
          </a:xfrm>
          <a:prstGeom prst="rect">
            <a:avLst/>
          </a:prstGeom>
          <a:noFill/>
        </p:spPr>
        <p:txBody>
          <a:bodyPr wrap="square" rtlCol="0">
            <a:spAutoFit/>
          </a:bodyPr>
          <a:lstStyle/>
          <a:p>
            <a:r>
              <a:rPr lang="en-GB" dirty="0" smtClean="0"/>
              <a:t>Qualitative themes emerging from free text responses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546" y="1491098"/>
            <a:ext cx="7032822" cy="4762801"/>
          </a:xfrm>
          <a:prstGeom prst="rect">
            <a:avLst/>
          </a:prstGeom>
        </p:spPr>
      </p:pic>
    </p:spTree>
    <p:extLst>
      <p:ext uri="{BB962C8B-B14F-4D97-AF65-F5344CB8AC3E}">
        <p14:creationId xmlns:p14="http://schemas.microsoft.com/office/powerpoint/2010/main" val="35194100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282816" y="677434"/>
            <a:ext cx="8496300" cy="649288"/>
          </a:xfrm>
        </p:spPr>
        <p:txBody>
          <a:bodyPr/>
          <a:lstStyle/>
          <a:p>
            <a:r>
              <a:rPr lang="en-US" altLang="en-US" sz="4400" dirty="0" smtClean="0"/>
              <a:t>Results - Training</a:t>
            </a:r>
          </a:p>
        </p:txBody>
      </p:sp>
      <p:sp>
        <p:nvSpPr>
          <p:cNvPr id="1126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70000"/>
              </a:spcAft>
              <a:buChar char="•"/>
              <a:defRPr sz="2400">
                <a:solidFill>
                  <a:schemeClr val="tx1"/>
                </a:solidFill>
                <a:latin typeface="Georgia" pitchFamily="18" charset="0"/>
                <a:ea typeface="ＭＳ Ｐゴシック" pitchFamily="34" charset="-128"/>
              </a:defRPr>
            </a:lvl1pPr>
            <a:lvl2pPr marL="742950" indent="-285750" algn="l">
              <a:lnSpc>
                <a:spcPct val="90000"/>
              </a:lnSpc>
              <a:spcAft>
                <a:spcPct val="50000"/>
              </a:spcAft>
              <a:buChar char="–"/>
              <a:defRPr sz="2400">
                <a:solidFill>
                  <a:schemeClr val="tx1"/>
                </a:solidFill>
                <a:latin typeface="Georgia" pitchFamily="18" charset="0"/>
                <a:ea typeface="ＭＳ Ｐゴシック" pitchFamily="34" charset="-128"/>
              </a:defRPr>
            </a:lvl2pPr>
            <a:lvl3pPr marL="1143000" indent="-228600" algn="l">
              <a:lnSpc>
                <a:spcPct val="90000"/>
              </a:lnSpc>
              <a:spcBef>
                <a:spcPct val="20000"/>
              </a:spcBef>
              <a:buChar char="•"/>
              <a:defRPr sz="2400">
                <a:solidFill>
                  <a:schemeClr val="tx1"/>
                </a:solidFill>
                <a:latin typeface="Georgia" pitchFamily="18" charset="0"/>
                <a:ea typeface="ＭＳ Ｐゴシック" pitchFamily="34" charset="-128"/>
              </a:defRPr>
            </a:lvl3pPr>
            <a:lvl4pPr marL="1600200" indent="-228600" algn="l">
              <a:lnSpc>
                <a:spcPct val="90000"/>
              </a:lnSpc>
              <a:spcBef>
                <a:spcPct val="20000"/>
              </a:spcBef>
              <a:buChar char="–"/>
              <a:defRPr sz="2400">
                <a:solidFill>
                  <a:schemeClr val="tx1"/>
                </a:solidFill>
                <a:latin typeface="Georgia" pitchFamily="18" charset="0"/>
                <a:ea typeface="ＭＳ Ｐゴシック" pitchFamily="34" charset="-128"/>
              </a:defRPr>
            </a:lvl4pPr>
            <a:lvl5pPr marL="2057400" indent="-228600" algn="l">
              <a:lnSpc>
                <a:spcPct val="90000"/>
              </a:lnSpc>
              <a:spcBef>
                <a:spcPct val="20000"/>
              </a:spcBef>
              <a:buChar char="»"/>
              <a:defRPr sz="2400">
                <a:solidFill>
                  <a:schemeClr val="tx1"/>
                </a:solidFill>
                <a:latin typeface="Georgia" pitchFamily="18" charset="0"/>
                <a:ea typeface="ＭＳ Ｐゴシック" pitchFamily="34"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9pPr>
          </a:lstStyle>
          <a:p>
            <a:pPr algn="r">
              <a:spcAft>
                <a:spcPct val="0"/>
              </a:spcAft>
              <a:buFontTx/>
              <a:buNone/>
            </a:pPr>
            <a:fld id="{8B44C19E-2233-46AD-89D8-4B6C0AA92B6F}" type="slidenum">
              <a:rPr lang="en-GB" altLang="en-US" sz="1400" smtClean="0"/>
              <a:pPr algn="r">
                <a:spcAft>
                  <a:spcPct val="0"/>
                </a:spcAft>
                <a:buFontTx/>
                <a:buNone/>
              </a:pPr>
              <a:t>18</a:t>
            </a:fld>
            <a:endParaRPr lang="en-GB" altLang="en-US" sz="1400" smtClean="0"/>
          </a:p>
        </p:txBody>
      </p:sp>
      <p:sp>
        <p:nvSpPr>
          <p:cNvPr id="7" name="TextBox 6"/>
          <p:cNvSpPr txBox="1"/>
          <p:nvPr/>
        </p:nvSpPr>
        <p:spPr>
          <a:xfrm>
            <a:off x="-20810" y="6093296"/>
            <a:ext cx="8064896" cy="288032"/>
          </a:xfrm>
          <a:prstGeom prst="rect">
            <a:avLst/>
          </a:prstGeom>
          <a:noFill/>
        </p:spPr>
        <p:txBody>
          <a:bodyPr wrap="square" rtlCol="0">
            <a:spAutoFit/>
          </a:bodyPr>
          <a:lstStyle/>
          <a:p>
            <a:r>
              <a:rPr lang="en-GB" dirty="0" smtClean="0"/>
              <a:t>Skin care training received</a:t>
            </a:r>
            <a:endParaRPr lang="en-GB" dirty="0"/>
          </a:p>
        </p:txBody>
      </p:sp>
      <p:graphicFrame>
        <p:nvGraphicFramePr>
          <p:cNvPr id="8" name="Content Placeholder 7"/>
          <p:cNvGraphicFramePr>
            <a:graphicFrameLocks noGrp="1"/>
          </p:cNvGraphicFramePr>
          <p:nvPr>
            <p:ph idx="1"/>
            <p:extLst/>
          </p:nvPr>
        </p:nvGraphicFramePr>
        <p:xfrm>
          <a:off x="395536" y="1695636"/>
          <a:ext cx="84963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07504" y="1772816"/>
            <a:ext cx="369332" cy="3960440"/>
          </a:xfrm>
          <a:prstGeom prst="rect">
            <a:avLst/>
          </a:prstGeom>
          <a:noFill/>
        </p:spPr>
        <p:txBody>
          <a:bodyPr vert="vert270" wrap="square" rtlCol="0">
            <a:spAutoFit/>
          </a:bodyPr>
          <a:lstStyle/>
          <a:p>
            <a:r>
              <a:rPr lang="en-GB" b="1" dirty="0" smtClean="0"/>
              <a:t>% of participants</a:t>
            </a:r>
            <a:endParaRPr lang="en-GB" b="1" dirty="0"/>
          </a:p>
        </p:txBody>
      </p:sp>
    </p:spTree>
    <p:extLst>
      <p:ext uri="{BB962C8B-B14F-4D97-AF65-F5344CB8AC3E}">
        <p14:creationId xmlns:p14="http://schemas.microsoft.com/office/powerpoint/2010/main" val="35252091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4400" dirty="0" smtClean="0"/>
              <a:t>Discussion</a:t>
            </a:r>
          </a:p>
        </p:txBody>
      </p:sp>
      <p:sp>
        <p:nvSpPr>
          <p:cNvPr id="12291" name="Content Placeholder 2"/>
          <p:cNvSpPr>
            <a:spLocks noGrp="1"/>
          </p:cNvSpPr>
          <p:nvPr>
            <p:ph idx="1"/>
          </p:nvPr>
        </p:nvSpPr>
        <p:spPr>
          <a:xfrm>
            <a:off x="323850" y="1700212"/>
            <a:ext cx="8496300" cy="4393083"/>
          </a:xfrm>
        </p:spPr>
        <p:txBody>
          <a:bodyPr/>
          <a:lstStyle/>
          <a:p>
            <a:r>
              <a:rPr lang="en-US" altLang="en-US" dirty="0" smtClean="0"/>
              <a:t>Nurses recognize the importance of skin health but lack of training leads to inconsistencies in practice between individuals and units</a:t>
            </a:r>
          </a:p>
          <a:p>
            <a:r>
              <a:rPr lang="en-US" altLang="en-US" dirty="0" smtClean="0"/>
              <a:t>Skin care practices, especially device modification, are shared person-to-person without systematic evaluation of effectiveness or strong evidence base</a:t>
            </a:r>
          </a:p>
          <a:p>
            <a:r>
              <a:rPr lang="en-US" altLang="en-US" dirty="0" smtClean="0"/>
              <a:t>Both lack of training and lack of resources need to be addressed through well-conducted research into the causes and risk factors associated with skin breakdown in this population</a:t>
            </a:r>
            <a:endParaRPr lang="en-US" altLang="en-US" dirty="0"/>
          </a:p>
        </p:txBody>
      </p:sp>
      <p:sp>
        <p:nvSpPr>
          <p:cNvPr id="1229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70000"/>
              </a:spcAft>
              <a:buChar char="•"/>
              <a:defRPr sz="2400">
                <a:solidFill>
                  <a:schemeClr val="tx1"/>
                </a:solidFill>
                <a:latin typeface="Georgia" pitchFamily="18" charset="0"/>
                <a:ea typeface="ＭＳ Ｐゴシック" pitchFamily="34" charset="-128"/>
              </a:defRPr>
            </a:lvl1pPr>
            <a:lvl2pPr marL="742950" indent="-285750" algn="l">
              <a:lnSpc>
                <a:spcPct val="90000"/>
              </a:lnSpc>
              <a:spcAft>
                <a:spcPct val="50000"/>
              </a:spcAft>
              <a:buChar char="–"/>
              <a:defRPr sz="2400">
                <a:solidFill>
                  <a:schemeClr val="tx1"/>
                </a:solidFill>
                <a:latin typeface="Georgia" pitchFamily="18" charset="0"/>
                <a:ea typeface="ＭＳ Ｐゴシック" pitchFamily="34" charset="-128"/>
              </a:defRPr>
            </a:lvl2pPr>
            <a:lvl3pPr marL="1143000" indent="-228600" algn="l">
              <a:lnSpc>
                <a:spcPct val="90000"/>
              </a:lnSpc>
              <a:spcBef>
                <a:spcPct val="20000"/>
              </a:spcBef>
              <a:buChar char="•"/>
              <a:defRPr sz="2400">
                <a:solidFill>
                  <a:schemeClr val="tx1"/>
                </a:solidFill>
                <a:latin typeface="Georgia" pitchFamily="18" charset="0"/>
                <a:ea typeface="ＭＳ Ｐゴシック" pitchFamily="34" charset="-128"/>
              </a:defRPr>
            </a:lvl3pPr>
            <a:lvl4pPr marL="1600200" indent="-228600" algn="l">
              <a:lnSpc>
                <a:spcPct val="90000"/>
              </a:lnSpc>
              <a:spcBef>
                <a:spcPct val="20000"/>
              </a:spcBef>
              <a:buChar char="–"/>
              <a:defRPr sz="2400">
                <a:solidFill>
                  <a:schemeClr val="tx1"/>
                </a:solidFill>
                <a:latin typeface="Georgia" pitchFamily="18" charset="0"/>
                <a:ea typeface="ＭＳ Ｐゴシック" pitchFamily="34" charset="-128"/>
              </a:defRPr>
            </a:lvl4pPr>
            <a:lvl5pPr marL="2057400" indent="-228600" algn="l">
              <a:lnSpc>
                <a:spcPct val="90000"/>
              </a:lnSpc>
              <a:spcBef>
                <a:spcPct val="20000"/>
              </a:spcBef>
              <a:buChar char="»"/>
              <a:defRPr sz="2400">
                <a:solidFill>
                  <a:schemeClr val="tx1"/>
                </a:solidFill>
                <a:latin typeface="Georgia" pitchFamily="18" charset="0"/>
                <a:ea typeface="ＭＳ Ｐゴシック" pitchFamily="34"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9pPr>
          </a:lstStyle>
          <a:p>
            <a:pPr algn="r">
              <a:spcAft>
                <a:spcPct val="0"/>
              </a:spcAft>
              <a:buFontTx/>
              <a:buNone/>
            </a:pPr>
            <a:fld id="{3536C84C-7611-49E9-A72F-8728AD00B757}" type="slidenum">
              <a:rPr lang="en-GB" altLang="en-US" sz="1400" smtClean="0"/>
              <a:pPr algn="r">
                <a:spcAft>
                  <a:spcPct val="0"/>
                </a:spcAft>
                <a:buFontTx/>
                <a:buNone/>
              </a:pPr>
              <a:t>19</a:t>
            </a:fld>
            <a:endParaRPr lang="en-GB" altLang="en-US" sz="1400" smtClean="0"/>
          </a:p>
        </p:txBody>
      </p:sp>
    </p:spTree>
    <p:extLst>
      <p:ext uri="{BB962C8B-B14F-4D97-AF65-F5344CB8AC3E}">
        <p14:creationId xmlns:p14="http://schemas.microsoft.com/office/powerpoint/2010/main" val="3791803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501" y="479425"/>
            <a:ext cx="8496300" cy="649288"/>
          </a:xfrm>
        </p:spPr>
        <p:txBody>
          <a:bodyPr/>
          <a:lstStyle/>
          <a:p>
            <a:r>
              <a:rPr lang="en-GB" dirty="0" smtClean="0"/>
              <a:t>Introduction - Neonates</a:t>
            </a:r>
            <a:endParaRPr lang="en-GB" dirty="0"/>
          </a:p>
        </p:txBody>
      </p:sp>
      <p:sp>
        <p:nvSpPr>
          <p:cNvPr id="3" name="Content Placeholder 2"/>
          <p:cNvSpPr>
            <a:spLocks noGrp="1"/>
          </p:cNvSpPr>
          <p:nvPr>
            <p:ph idx="1"/>
          </p:nvPr>
        </p:nvSpPr>
        <p:spPr>
          <a:xfrm>
            <a:off x="299034" y="1556792"/>
            <a:ext cx="5281078" cy="4114800"/>
          </a:xfrm>
        </p:spPr>
        <p:txBody>
          <a:bodyPr/>
          <a:lstStyle/>
          <a:p>
            <a:r>
              <a:rPr lang="en-GB" sz="2000" dirty="0"/>
              <a:t>The </a:t>
            </a:r>
            <a:r>
              <a:rPr lang="en-GB" sz="2000" dirty="0" smtClean="0"/>
              <a:t>WHO defines </a:t>
            </a:r>
            <a:r>
              <a:rPr lang="en-GB" sz="2000" dirty="0"/>
              <a:t>preterm birth as the delivery of an infant between 20 and 37 weeks of gestation. </a:t>
            </a:r>
            <a:endParaRPr lang="en-GB" sz="2000" dirty="0" smtClean="0"/>
          </a:p>
          <a:p>
            <a:r>
              <a:rPr lang="en-GB" sz="2000" dirty="0" smtClean="0"/>
              <a:t>Mean </a:t>
            </a:r>
            <a:r>
              <a:rPr lang="en-GB" sz="2000" dirty="0"/>
              <a:t>preterm birth rates have been reported as </a:t>
            </a:r>
            <a:r>
              <a:rPr lang="en-GB" sz="2000" dirty="0" smtClean="0"/>
              <a:t>5-11</a:t>
            </a:r>
            <a:r>
              <a:rPr lang="en-GB" sz="2000" dirty="0"/>
              <a:t>% in the </a:t>
            </a:r>
            <a:r>
              <a:rPr lang="en-GB" sz="2000" dirty="0" smtClean="0"/>
              <a:t>Western population </a:t>
            </a:r>
            <a:r>
              <a:rPr lang="en-GB" sz="2000" dirty="0"/>
              <a:t>[</a:t>
            </a:r>
            <a:r>
              <a:rPr lang="en-GB" sz="2000" dirty="0">
                <a:hlinkClick r:id="rId2" action="ppaction://hlinkfile" tooltip="Blencowe,  #4302"/>
              </a:rPr>
              <a:t>1</a:t>
            </a:r>
            <a:r>
              <a:rPr lang="en-GB" sz="2000" dirty="0"/>
              <a:t>]. </a:t>
            </a:r>
            <a:endParaRPr lang="en-GB" sz="2000" dirty="0" smtClean="0"/>
          </a:p>
          <a:p>
            <a:r>
              <a:rPr lang="en-US" sz="2000" dirty="0" smtClean="0"/>
              <a:t>Technological </a:t>
            </a:r>
            <a:r>
              <a:rPr lang="en-US" sz="2000" dirty="0"/>
              <a:t>and pharmacological advances </a:t>
            </a:r>
            <a:r>
              <a:rPr lang="en-US" sz="2000" dirty="0" smtClean="0"/>
              <a:t>have </a:t>
            </a:r>
            <a:r>
              <a:rPr lang="en-US" sz="2000" dirty="0"/>
              <a:t>resulted in both earlier delivery and increased survival rates [</a:t>
            </a:r>
            <a:r>
              <a:rPr lang="en-US" sz="2000" dirty="0">
                <a:hlinkClick r:id="rId3" action="ppaction://hlinkfile" tooltip="Costeloe, 2012 #4170"/>
              </a:rPr>
              <a:t>2</a:t>
            </a:r>
            <a:r>
              <a:rPr lang="en-US" sz="2000" dirty="0"/>
              <a:t>]. </a:t>
            </a:r>
            <a:endParaRPr lang="en-US" sz="2000" dirty="0" smtClean="0"/>
          </a:p>
          <a:p>
            <a:r>
              <a:rPr lang="en-US" sz="2000" dirty="0" smtClean="0"/>
              <a:t>Although </a:t>
            </a:r>
            <a:r>
              <a:rPr lang="en-US" sz="2000" dirty="0"/>
              <a:t>skin care has been recognized as a key element of </a:t>
            </a:r>
            <a:r>
              <a:rPr lang="en-US" sz="2000" dirty="0" smtClean="0"/>
              <a:t>practice little </a:t>
            </a:r>
            <a:r>
              <a:rPr lang="en-US" sz="2000" dirty="0"/>
              <a:t>research has been conducted and clinical management is still commonly based on </a:t>
            </a:r>
            <a:r>
              <a:rPr lang="en-US" sz="2000" dirty="0" smtClean="0"/>
              <a:t>tradition</a:t>
            </a:r>
            <a:endParaRPr lang="en-GB" sz="2000" dirty="0"/>
          </a:p>
        </p:txBody>
      </p:sp>
      <p:sp>
        <p:nvSpPr>
          <p:cNvPr id="4" name="Slide Number Placeholder 3"/>
          <p:cNvSpPr>
            <a:spLocks noGrp="1"/>
          </p:cNvSpPr>
          <p:nvPr>
            <p:ph type="sldNum" sz="quarter" idx="12"/>
          </p:nvPr>
        </p:nvSpPr>
        <p:spPr/>
        <p:txBody>
          <a:bodyPr/>
          <a:lstStyle/>
          <a:p>
            <a:pPr>
              <a:defRPr/>
            </a:pPr>
            <a:fld id="{30C81AC5-4B30-4C6D-B74C-3F2AEB498F33}" type="slidenum">
              <a:rPr lang="en-GB" smtClean="0"/>
              <a:pPr>
                <a:defRPr/>
              </a:pPr>
              <a:t>2</a:t>
            </a:fld>
            <a:endParaRPr lang="en-GB"/>
          </a:p>
        </p:txBody>
      </p:sp>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l="-157" t="14095" r="13161" b="55"/>
          <a:stretch>
            <a:fillRect/>
          </a:stretch>
        </p:blipFill>
        <p:spPr bwMode="auto">
          <a:xfrm>
            <a:off x="5436096" y="1572905"/>
            <a:ext cx="3618439" cy="2374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Lst>
        </p:spPr>
      </p:pic>
    </p:spTree>
    <p:extLst>
      <p:ext uri="{BB962C8B-B14F-4D97-AF65-F5344CB8AC3E}">
        <p14:creationId xmlns:p14="http://schemas.microsoft.com/office/powerpoint/2010/main" val="4029607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5536" y="620688"/>
            <a:ext cx="8496300" cy="649288"/>
          </a:xfrm>
        </p:spPr>
        <p:txBody>
          <a:bodyPr/>
          <a:lstStyle/>
          <a:p>
            <a:r>
              <a:rPr lang="en-GB" altLang="en-US" sz="4400" dirty="0" smtClean="0"/>
              <a:t>Prevalence Study</a:t>
            </a:r>
            <a:endParaRPr lang="en-US" altLang="en-US" sz="4400" dirty="0" smtClean="0"/>
          </a:p>
        </p:txBody>
      </p:sp>
      <p:sp>
        <p:nvSpPr>
          <p:cNvPr id="9219" name="Content Placeholder 2"/>
          <p:cNvSpPr>
            <a:spLocks noGrp="1"/>
          </p:cNvSpPr>
          <p:nvPr>
            <p:ph idx="1"/>
          </p:nvPr>
        </p:nvSpPr>
        <p:spPr/>
        <p:txBody>
          <a:bodyPr/>
          <a:lstStyle/>
          <a:p>
            <a:r>
              <a:rPr lang="en-US" altLang="en-US" dirty="0"/>
              <a:t>R</a:t>
            </a:r>
            <a:r>
              <a:rPr lang="en-US" altLang="en-US" dirty="0" smtClean="0"/>
              <a:t>eport the prevalence of all forms of skin breakdown in hospitalized neonates</a:t>
            </a:r>
          </a:p>
          <a:p>
            <a:r>
              <a:rPr lang="en-US" altLang="en-US" dirty="0"/>
              <a:t>Data collected at two neonatal intensive care units</a:t>
            </a:r>
          </a:p>
          <a:p>
            <a:r>
              <a:rPr lang="en-US" altLang="en-US" dirty="0"/>
              <a:t>Data collected over two days at each unit, primarily during the medical ward rounds</a:t>
            </a:r>
          </a:p>
          <a:p>
            <a:r>
              <a:rPr lang="en-US" altLang="en-US" dirty="0"/>
              <a:t>All forms of skin breakdown recorded</a:t>
            </a:r>
          </a:p>
          <a:p>
            <a:r>
              <a:rPr lang="en-US" altLang="en-US" dirty="0"/>
              <a:t>Demographic information and detailed information about care also recorded</a:t>
            </a:r>
          </a:p>
        </p:txBody>
      </p:sp>
    </p:spTree>
    <p:extLst>
      <p:ext uri="{BB962C8B-B14F-4D97-AF65-F5344CB8AC3E}">
        <p14:creationId xmlns:p14="http://schemas.microsoft.com/office/powerpoint/2010/main" val="28981354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442" y="404664"/>
            <a:ext cx="8496300" cy="649288"/>
          </a:xfrm>
        </p:spPr>
        <p:txBody>
          <a:bodyPr/>
          <a:lstStyle/>
          <a:p>
            <a:r>
              <a:rPr lang="en-GB" dirty="0" smtClean="0"/>
              <a:t>Data collection</a:t>
            </a:r>
            <a:endParaRPr lang="en-GB" dirty="0"/>
          </a:p>
        </p:txBody>
      </p:sp>
      <p:sp>
        <p:nvSpPr>
          <p:cNvPr id="4" name="Slide Number Placeholder 3"/>
          <p:cNvSpPr>
            <a:spLocks noGrp="1"/>
          </p:cNvSpPr>
          <p:nvPr>
            <p:ph type="sldNum" sz="quarter" idx="12"/>
          </p:nvPr>
        </p:nvSpPr>
        <p:spPr/>
        <p:txBody>
          <a:bodyPr/>
          <a:lstStyle/>
          <a:p>
            <a:pPr>
              <a:defRPr/>
            </a:pPr>
            <a:fld id="{30C81AC5-4B30-4C6D-B74C-3F2AEB498F33}" type="slidenum">
              <a:rPr lang="en-GB" smtClean="0"/>
              <a:pPr>
                <a:defRPr/>
              </a:pPr>
              <a:t>21</a:t>
            </a:fld>
            <a:endParaRPr lang="en-GB"/>
          </a:p>
        </p:txBody>
      </p:sp>
      <p:pic>
        <p:nvPicPr>
          <p:cNvPr id="5" name="Picture 4"/>
          <p:cNvPicPr>
            <a:picLocks noChangeAspect="1"/>
          </p:cNvPicPr>
          <p:nvPr/>
        </p:nvPicPr>
        <p:blipFill rotWithShape="1">
          <a:blip r:embed="rId2"/>
          <a:srcRect t="8154" b="20139"/>
          <a:stretch/>
        </p:blipFill>
        <p:spPr>
          <a:xfrm>
            <a:off x="139508" y="1556792"/>
            <a:ext cx="4216468" cy="4464495"/>
          </a:xfrm>
          <a:prstGeom prst="rect">
            <a:avLst/>
          </a:prstGeom>
        </p:spPr>
      </p:pic>
      <p:pic>
        <p:nvPicPr>
          <p:cNvPr id="6" name="Picture 5"/>
          <p:cNvPicPr>
            <a:picLocks noChangeAspect="1"/>
          </p:cNvPicPr>
          <p:nvPr/>
        </p:nvPicPr>
        <p:blipFill>
          <a:blip r:embed="rId3"/>
          <a:stretch>
            <a:fillRect/>
          </a:stretch>
        </p:blipFill>
        <p:spPr>
          <a:xfrm>
            <a:off x="4528721" y="1556792"/>
            <a:ext cx="3443788" cy="4965379"/>
          </a:xfrm>
          <a:prstGeom prst="rect">
            <a:avLst/>
          </a:prstGeom>
        </p:spPr>
      </p:pic>
    </p:spTree>
    <p:extLst>
      <p:ext uri="{BB962C8B-B14F-4D97-AF65-F5344CB8AC3E}">
        <p14:creationId xmlns:p14="http://schemas.microsoft.com/office/powerpoint/2010/main" val="4040874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41642" y="620688"/>
            <a:ext cx="8496300" cy="649288"/>
          </a:xfrm>
        </p:spPr>
        <p:txBody>
          <a:bodyPr/>
          <a:lstStyle/>
          <a:p>
            <a:r>
              <a:rPr lang="en-US" altLang="en-US" sz="4400" dirty="0" smtClean="0"/>
              <a:t>Results</a:t>
            </a:r>
            <a:endParaRPr lang="en-US" altLang="en-US" sz="4400" dirty="0" smtClean="0"/>
          </a:p>
        </p:txBody>
      </p:sp>
      <p:sp>
        <p:nvSpPr>
          <p:cNvPr id="2" name="Content Placeholder 1"/>
          <p:cNvSpPr>
            <a:spLocks noGrp="1"/>
          </p:cNvSpPr>
          <p:nvPr>
            <p:ph idx="1"/>
          </p:nvPr>
        </p:nvSpPr>
        <p:spPr>
          <a:xfrm>
            <a:off x="309684" y="1916832"/>
            <a:ext cx="8496300" cy="4114800"/>
          </a:xfrm>
        </p:spPr>
        <p:txBody>
          <a:bodyPr/>
          <a:lstStyle/>
          <a:p>
            <a:r>
              <a:rPr lang="en-GB" sz="2800" dirty="0" smtClean="0"/>
              <a:t>32 patients observed during data collection</a:t>
            </a:r>
          </a:p>
          <a:p>
            <a:r>
              <a:rPr lang="en-GB" sz="2800" dirty="0" smtClean="0"/>
              <a:t>50% of patients had at least one instance of hospital-acquired skin breakdown (n=16/32)</a:t>
            </a:r>
          </a:p>
          <a:p>
            <a:r>
              <a:rPr lang="en-GB" sz="2800" dirty="0"/>
              <a:t>50% of affected patients had skin breakdown associated with medical device use (n=8/16</a:t>
            </a:r>
            <a:r>
              <a:rPr lang="en-GB" sz="2800" dirty="0" smtClean="0"/>
              <a:t>)</a:t>
            </a:r>
          </a:p>
          <a:p>
            <a:r>
              <a:rPr lang="en-GB" sz="2800" dirty="0"/>
              <a:t>23 </a:t>
            </a:r>
            <a:r>
              <a:rPr lang="en-GB" sz="2800" dirty="0" smtClean="0"/>
              <a:t>events observed </a:t>
            </a:r>
            <a:r>
              <a:rPr lang="en-GB" sz="2800" dirty="0"/>
              <a:t>in 16 </a:t>
            </a:r>
            <a:r>
              <a:rPr lang="en-GB" sz="2800" dirty="0" smtClean="0"/>
              <a:t>patients</a:t>
            </a:r>
          </a:p>
        </p:txBody>
      </p:sp>
    </p:spTree>
    <p:extLst>
      <p:ext uri="{BB962C8B-B14F-4D97-AF65-F5344CB8AC3E}">
        <p14:creationId xmlns:p14="http://schemas.microsoft.com/office/powerpoint/2010/main" val="70300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1619672" y="1517152"/>
          <a:ext cx="6192688"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55006" y="6320353"/>
            <a:ext cx="7776864" cy="276999"/>
          </a:xfrm>
          <a:prstGeom prst="rect">
            <a:avLst/>
          </a:prstGeom>
          <a:noFill/>
        </p:spPr>
        <p:txBody>
          <a:bodyPr wrap="square" rtlCol="0">
            <a:spAutoFit/>
          </a:bodyPr>
          <a:lstStyle/>
          <a:p>
            <a:r>
              <a:rPr lang="en-GB" b="1" dirty="0" smtClean="0"/>
              <a:t>Types of skin breakdown observed (all events, n=23)</a:t>
            </a:r>
            <a:endParaRPr lang="en-GB" b="1" dirty="0"/>
          </a:p>
        </p:txBody>
      </p:sp>
      <p:sp>
        <p:nvSpPr>
          <p:cNvPr id="7" name="Title 1"/>
          <p:cNvSpPr>
            <a:spLocks noGrp="1"/>
          </p:cNvSpPr>
          <p:nvPr>
            <p:ph type="title"/>
          </p:nvPr>
        </p:nvSpPr>
        <p:spPr>
          <a:xfrm>
            <a:off x="323850" y="908050"/>
            <a:ext cx="8496300" cy="649288"/>
          </a:xfrm>
        </p:spPr>
        <p:txBody>
          <a:bodyPr/>
          <a:lstStyle/>
          <a:p>
            <a:r>
              <a:rPr lang="en-US" altLang="en-US" sz="4400" dirty="0" smtClean="0"/>
              <a:t>Causes of Skin Damage</a:t>
            </a:r>
            <a:endParaRPr lang="en-US" altLang="en-US" sz="4400" dirty="0" smtClean="0"/>
          </a:p>
        </p:txBody>
      </p:sp>
      <p:sp>
        <p:nvSpPr>
          <p:cNvPr id="9" name="TextBox 8"/>
          <p:cNvSpPr txBox="1"/>
          <p:nvPr/>
        </p:nvSpPr>
        <p:spPr>
          <a:xfrm>
            <a:off x="395536" y="4221088"/>
            <a:ext cx="1944216" cy="646331"/>
          </a:xfrm>
          <a:prstGeom prst="rect">
            <a:avLst/>
          </a:prstGeom>
          <a:noFill/>
          <a:ln>
            <a:solidFill>
              <a:schemeClr val="tx1"/>
            </a:solidFill>
          </a:ln>
        </p:spPr>
        <p:txBody>
          <a:bodyPr wrap="square" rtlCol="0">
            <a:spAutoFit/>
          </a:bodyPr>
          <a:lstStyle/>
          <a:p>
            <a:r>
              <a:rPr lang="en-GB" b="1" dirty="0" smtClean="0"/>
              <a:t>e.g. umbilical cord clamps, ECG leads, and nasogastric tubes</a:t>
            </a:r>
            <a:endParaRPr lang="en-GB" b="1" dirty="0"/>
          </a:p>
        </p:txBody>
      </p:sp>
    </p:spTree>
    <p:extLst>
      <p:ext uri="{BB962C8B-B14F-4D97-AF65-F5344CB8AC3E}">
        <p14:creationId xmlns:p14="http://schemas.microsoft.com/office/powerpoint/2010/main" val="26997311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5536" y="620688"/>
            <a:ext cx="8496300" cy="649288"/>
          </a:xfrm>
        </p:spPr>
        <p:txBody>
          <a:bodyPr/>
          <a:lstStyle/>
          <a:p>
            <a:r>
              <a:rPr lang="en-GB" altLang="en-US" sz="4400" dirty="0" smtClean="0"/>
              <a:t>Incidence Study</a:t>
            </a:r>
            <a:endParaRPr lang="en-US" altLang="en-US" sz="4400" dirty="0" smtClean="0"/>
          </a:p>
        </p:txBody>
      </p:sp>
      <p:sp>
        <p:nvSpPr>
          <p:cNvPr id="9219" name="Content Placeholder 2"/>
          <p:cNvSpPr>
            <a:spLocks noGrp="1"/>
          </p:cNvSpPr>
          <p:nvPr>
            <p:ph idx="1"/>
          </p:nvPr>
        </p:nvSpPr>
        <p:spPr/>
        <p:txBody>
          <a:bodyPr/>
          <a:lstStyle/>
          <a:p>
            <a:r>
              <a:rPr lang="en-US" altLang="en-US" dirty="0"/>
              <a:t>R</a:t>
            </a:r>
            <a:r>
              <a:rPr lang="en-US" altLang="en-US" dirty="0" smtClean="0"/>
              <a:t>eport the prevalence of all forms of skin breakdown in hospitalized neonates</a:t>
            </a:r>
          </a:p>
          <a:p>
            <a:r>
              <a:rPr lang="en-US" altLang="en-US" dirty="0"/>
              <a:t>Data collected at two neonatal intensive care units</a:t>
            </a:r>
          </a:p>
          <a:p>
            <a:r>
              <a:rPr lang="en-US" altLang="en-US" dirty="0"/>
              <a:t>Data collected over </a:t>
            </a:r>
            <a:r>
              <a:rPr lang="en-US" altLang="en-US" dirty="0" smtClean="0"/>
              <a:t>3 months at </a:t>
            </a:r>
            <a:r>
              <a:rPr lang="en-US" altLang="en-US" dirty="0"/>
              <a:t>each unit, primarily during the medical ward </a:t>
            </a:r>
            <a:r>
              <a:rPr lang="en-US" altLang="en-US" dirty="0" smtClean="0"/>
              <a:t>rounds (twice per week) Sept 2016-April 2017</a:t>
            </a:r>
            <a:endParaRPr lang="en-US" altLang="en-US" dirty="0"/>
          </a:p>
          <a:p>
            <a:r>
              <a:rPr lang="en-US" altLang="en-US" dirty="0"/>
              <a:t>All forms of skin breakdown recorded</a:t>
            </a:r>
          </a:p>
          <a:p>
            <a:r>
              <a:rPr lang="en-US" altLang="en-US" dirty="0"/>
              <a:t>Demographic information and detailed information about care also recorded</a:t>
            </a:r>
          </a:p>
        </p:txBody>
      </p:sp>
    </p:spTree>
    <p:extLst>
      <p:ext uri="{BB962C8B-B14F-4D97-AF65-F5344CB8AC3E}">
        <p14:creationId xmlns:p14="http://schemas.microsoft.com/office/powerpoint/2010/main" val="1508501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41642" y="620688"/>
            <a:ext cx="8496300" cy="649288"/>
          </a:xfrm>
        </p:spPr>
        <p:txBody>
          <a:bodyPr/>
          <a:lstStyle/>
          <a:p>
            <a:r>
              <a:rPr lang="en-US" altLang="en-US" sz="4400" dirty="0" smtClean="0"/>
              <a:t>Preliminary findings</a:t>
            </a:r>
          </a:p>
        </p:txBody>
      </p:sp>
      <p:sp>
        <p:nvSpPr>
          <p:cNvPr id="2" name="Content Placeholder 1"/>
          <p:cNvSpPr>
            <a:spLocks noGrp="1"/>
          </p:cNvSpPr>
          <p:nvPr>
            <p:ph idx="1"/>
          </p:nvPr>
        </p:nvSpPr>
        <p:spPr>
          <a:xfrm>
            <a:off x="307797" y="2132856"/>
            <a:ext cx="8496300" cy="4114800"/>
          </a:xfrm>
        </p:spPr>
        <p:txBody>
          <a:bodyPr/>
          <a:lstStyle/>
          <a:p>
            <a:r>
              <a:rPr lang="en-GB" dirty="0"/>
              <a:t>The average gestational age of the infants was 28 (range 23-36) and 29 (range 23-38) weeks gestation for PHT and UHS respectively. </a:t>
            </a:r>
          </a:p>
          <a:p>
            <a:endParaRPr lang="en-GB" dirty="0" smtClean="0"/>
          </a:p>
        </p:txBody>
      </p:sp>
      <p:pic>
        <p:nvPicPr>
          <p:cNvPr id="1027" name="Picture 3" descr="PHT GA Hi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3284984"/>
            <a:ext cx="5130924" cy="342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59237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Medical Device Interventions</a:t>
            </a:r>
            <a:endParaRPr lang="en-GB" dirty="0"/>
          </a:p>
        </p:txBody>
      </p:sp>
      <p:sp>
        <p:nvSpPr>
          <p:cNvPr id="4" name="Slide Number Placeholder 3"/>
          <p:cNvSpPr>
            <a:spLocks noGrp="1"/>
          </p:cNvSpPr>
          <p:nvPr>
            <p:ph type="sldNum" sz="quarter" idx="12"/>
          </p:nvPr>
        </p:nvSpPr>
        <p:spPr/>
        <p:txBody>
          <a:bodyPr/>
          <a:lstStyle/>
          <a:p>
            <a:pPr>
              <a:defRPr/>
            </a:pPr>
            <a:fld id="{30C81AC5-4B30-4C6D-B74C-3F2AEB498F33}" type="slidenum">
              <a:rPr lang="en-GB" smtClean="0"/>
              <a:pPr>
                <a:defRPr/>
              </a:pPr>
              <a:t>26</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2461865828"/>
              </p:ext>
            </p:extLst>
          </p:nvPr>
        </p:nvGraphicFramePr>
        <p:xfrm>
          <a:off x="323851" y="1772819"/>
          <a:ext cx="7920558" cy="4752524"/>
        </p:xfrm>
        <a:graphic>
          <a:graphicData uri="http://schemas.openxmlformats.org/drawingml/2006/table">
            <a:tbl>
              <a:tblPr firstRow="1" firstCol="1" bandRow="1">
                <a:tableStyleId>{5C22544A-7EE6-4342-B048-85BDC9FD1C3A}</a:tableStyleId>
              </a:tblPr>
              <a:tblGrid>
                <a:gridCol w="2639893"/>
                <a:gridCol w="2639893"/>
                <a:gridCol w="2640772"/>
              </a:tblGrid>
              <a:tr h="339466">
                <a:tc>
                  <a:txBody>
                    <a:bodyPr/>
                    <a:lstStyle/>
                    <a:p>
                      <a:pPr>
                        <a:lnSpc>
                          <a:spcPct val="107000"/>
                        </a:lnSpc>
                        <a:spcAft>
                          <a:spcPts val="0"/>
                        </a:spcAft>
                      </a:pPr>
                      <a:r>
                        <a:rPr lang="en-GB" sz="2000">
                          <a:effectLst/>
                        </a:rPr>
                        <a:t>Intervention</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dirty="0" smtClean="0">
                          <a:effectLst/>
                        </a:rPr>
                        <a:t>Site</a:t>
                      </a:r>
                      <a:r>
                        <a:rPr lang="en-GB" sz="2000" baseline="0" dirty="0" smtClean="0">
                          <a:effectLst/>
                        </a:rPr>
                        <a:t> 1</a:t>
                      </a:r>
                      <a:r>
                        <a:rPr lang="en-GB" sz="2000" dirty="0" smtClean="0">
                          <a:effectLst/>
                        </a:rPr>
                        <a:t> </a:t>
                      </a:r>
                      <a:r>
                        <a:rPr lang="en-GB" sz="2000" dirty="0">
                          <a:effectLst/>
                        </a:rPr>
                        <a:t>(%)</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dirty="0" smtClean="0">
                          <a:effectLst/>
                        </a:rPr>
                        <a:t>Site 2 </a:t>
                      </a:r>
                      <a:r>
                        <a:rPr lang="en-GB" sz="2000" dirty="0">
                          <a:effectLst/>
                        </a:rPr>
                        <a:t>(%)</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9466">
                <a:tc>
                  <a:txBody>
                    <a:bodyPr/>
                    <a:lstStyle/>
                    <a:p>
                      <a:pPr>
                        <a:lnSpc>
                          <a:spcPct val="107000"/>
                        </a:lnSpc>
                        <a:spcAft>
                          <a:spcPts val="0"/>
                        </a:spcAft>
                      </a:pPr>
                      <a:r>
                        <a:rPr lang="en-GB" sz="2000">
                          <a:effectLst/>
                        </a:rPr>
                        <a:t>CPAP</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14.3</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2.5</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9466">
                <a:tc>
                  <a:txBody>
                    <a:bodyPr/>
                    <a:lstStyle/>
                    <a:p>
                      <a:pPr>
                        <a:lnSpc>
                          <a:spcPct val="107000"/>
                        </a:lnSpc>
                        <a:spcAft>
                          <a:spcPts val="0"/>
                        </a:spcAft>
                      </a:pPr>
                      <a:r>
                        <a:rPr lang="en-GB" sz="2000">
                          <a:effectLst/>
                        </a:rPr>
                        <a:t>ETT</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14.3</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5</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9466">
                <a:tc>
                  <a:txBody>
                    <a:bodyPr/>
                    <a:lstStyle/>
                    <a:p>
                      <a:pPr>
                        <a:lnSpc>
                          <a:spcPct val="107000"/>
                        </a:lnSpc>
                        <a:spcAft>
                          <a:spcPts val="0"/>
                        </a:spcAft>
                      </a:pPr>
                      <a:r>
                        <a:rPr lang="en-GB" sz="2000">
                          <a:effectLst/>
                        </a:rPr>
                        <a:t>NGT</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77.1</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92.5</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9466">
                <a:tc>
                  <a:txBody>
                    <a:bodyPr/>
                    <a:lstStyle/>
                    <a:p>
                      <a:pPr>
                        <a:lnSpc>
                          <a:spcPct val="107000"/>
                        </a:lnSpc>
                        <a:spcAft>
                          <a:spcPts val="0"/>
                        </a:spcAft>
                      </a:pPr>
                      <a:r>
                        <a:rPr lang="en-GB" sz="2000">
                          <a:effectLst/>
                        </a:rPr>
                        <a:t>UVC</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0</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7.5</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9466">
                <a:tc>
                  <a:txBody>
                    <a:bodyPr/>
                    <a:lstStyle/>
                    <a:p>
                      <a:pPr>
                        <a:lnSpc>
                          <a:spcPct val="107000"/>
                        </a:lnSpc>
                        <a:spcAft>
                          <a:spcPts val="0"/>
                        </a:spcAft>
                      </a:pPr>
                      <a:r>
                        <a:rPr lang="en-GB" sz="2000">
                          <a:effectLst/>
                        </a:rPr>
                        <a:t>Cannulae</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40</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40</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9466">
                <a:tc>
                  <a:txBody>
                    <a:bodyPr/>
                    <a:lstStyle/>
                    <a:p>
                      <a:pPr>
                        <a:lnSpc>
                          <a:spcPct val="107000"/>
                        </a:lnSpc>
                        <a:spcAft>
                          <a:spcPts val="0"/>
                        </a:spcAft>
                      </a:pPr>
                      <a:r>
                        <a:rPr lang="en-GB" sz="2000">
                          <a:effectLst/>
                        </a:rPr>
                        <a:t>Stoma</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2.9</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0</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9466">
                <a:tc>
                  <a:txBody>
                    <a:bodyPr/>
                    <a:lstStyle/>
                    <a:p>
                      <a:pPr>
                        <a:lnSpc>
                          <a:spcPct val="107000"/>
                        </a:lnSpc>
                        <a:spcAft>
                          <a:spcPts val="0"/>
                        </a:spcAft>
                      </a:pPr>
                      <a:r>
                        <a:rPr lang="en-GB" sz="2000">
                          <a:effectLst/>
                        </a:rPr>
                        <a:t>Cooling</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0</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0</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9466">
                <a:tc>
                  <a:txBody>
                    <a:bodyPr/>
                    <a:lstStyle/>
                    <a:p>
                      <a:pPr>
                        <a:lnSpc>
                          <a:spcPct val="107000"/>
                        </a:lnSpc>
                        <a:spcAft>
                          <a:spcPts val="0"/>
                        </a:spcAft>
                      </a:pPr>
                      <a:r>
                        <a:rPr lang="en-GB" sz="2000">
                          <a:effectLst/>
                        </a:rPr>
                        <a:t>HF</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28.6</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22.5</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9466">
                <a:tc>
                  <a:txBody>
                    <a:bodyPr/>
                    <a:lstStyle/>
                    <a:p>
                      <a:pPr>
                        <a:lnSpc>
                          <a:spcPct val="107000"/>
                        </a:lnSpc>
                        <a:spcAft>
                          <a:spcPts val="0"/>
                        </a:spcAft>
                      </a:pPr>
                      <a:r>
                        <a:rPr lang="en-GB" sz="2000">
                          <a:effectLst/>
                        </a:rPr>
                        <a:t>LF</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31.4</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35</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9466">
                <a:tc>
                  <a:txBody>
                    <a:bodyPr/>
                    <a:lstStyle/>
                    <a:p>
                      <a:pPr>
                        <a:lnSpc>
                          <a:spcPct val="107000"/>
                        </a:lnSpc>
                        <a:spcAft>
                          <a:spcPts val="0"/>
                        </a:spcAft>
                      </a:pPr>
                      <a:r>
                        <a:rPr lang="en-GB" sz="2000">
                          <a:effectLst/>
                        </a:rPr>
                        <a:t>Urinary Catheter</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0</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0</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9466">
                <a:tc>
                  <a:txBody>
                    <a:bodyPr/>
                    <a:lstStyle/>
                    <a:p>
                      <a:pPr>
                        <a:lnSpc>
                          <a:spcPct val="107000"/>
                        </a:lnSpc>
                        <a:spcAft>
                          <a:spcPts val="0"/>
                        </a:spcAft>
                      </a:pPr>
                      <a:r>
                        <a:rPr lang="en-GB" sz="2000">
                          <a:effectLst/>
                        </a:rPr>
                        <a:t>SPO</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80</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87.5</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9466">
                <a:tc>
                  <a:txBody>
                    <a:bodyPr/>
                    <a:lstStyle/>
                    <a:p>
                      <a:pPr>
                        <a:lnSpc>
                          <a:spcPct val="107000"/>
                        </a:lnSpc>
                        <a:spcAft>
                          <a:spcPts val="0"/>
                        </a:spcAft>
                      </a:pPr>
                      <a:r>
                        <a:rPr lang="en-GB" sz="2000">
                          <a:effectLst/>
                        </a:rPr>
                        <a:t>ECG</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54.3</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47.5</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339466">
                <a:tc>
                  <a:txBody>
                    <a:bodyPr/>
                    <a:lstStyle/>
                    <a:p>
                      <a:pPr>
                        <a:lnSpc>
                          <a:spcPct val="107000"/>
                        </a:lnSpc>
                        <a:spcAft>
                          <a:spcPts val="0"/>
                        </a:spcAft>
                      </a:pPr>
                      <a:r>
                        <a:rPr lang="en-GB" sz="2000">
                          <a:effectLst/>
                        </a:rPr>
                        <a:t>Long line</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a:effectLst/>
                        </a:rPr>
                        <a:t>25.7</a:t>
                      </a:r>
                      <a:endParaRPr lang="en-GB" sz="20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n-GB" sz="2000" dirty="0">
                          <a:effectLst/>
                        </a:rPr>
                        <a:t>35</a:t>
                      </a:r>
                      <a:endParaRPr lang="en-GB"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29527081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Incidence of Skin Damage</a:t>
            </a:r>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pPr>
              <a:defRPr/>
            </a:pPr>
            <a:fld id="{30C81AC5-4B30-4C6D-B74C-3F2AEB498F33}" type="slidenum">
              <a:rPr lang="en-GB" smtClean="0"/>
              <a:pPr>
                <a:defRPr/>
              </a:pPr>
              <a:t>27</a:t>
            </a:fld>
            <a:endParaRPr lang="en-GB"/>
          </a:p>
        </p:txBody>
      </p:sp>
      <p:graphicFrame>
        <p:nvGraphicFramePr>
          <p:cNvPr id="5" name="Table 4"/>
          <p:cNvGraphicFramePr>
            <a:graphicFrameLocks noGrp="1"/>
          </p:cNvGraphicFramePr>
          <p:nvPr>
            <p:extLst>
              <p:ext uri="{D42A27DB-BD31-4B8C-83A1-F6EECF244321}">
                <p14:modId xmlns:p14="http://schemas.microsoft.com/office/powerpoint/2010/main" val="3217042311"/>
              </p:ext>
            </p:extLst>
          </p:nvPr>
        </p:nvGraphicFramePr>
        <p:xfrm>
          <a:off x="467544" y="1700216"/>
          <a:ext cx="8136904" cy="4608510"/>
        </p:xfrm>
        <a:graphic>
          <a:graphicData uri="http://schemas.openxmlformats.org/drawingml/2006/table">
            <a:tbl>
              <a:tblPr firstRow="1" firstCol="1" bandRow="1">
                <a:tableStyleId>{5C22544A-7EE6-4342-B048-85BDC9FD1C3A}</a:tableStyleId>
              </a:tblPr>
              <a:tblGrid>
                <a:gridCol w="2712001"/>
                <a:gridCol w="2712001"/>
                <a:gridCol w="2712902"/>
              </a:tblGrid>
              <a:tr h="921702">
                <a:tc>
                  <a:txBody>
                    <a:bodyPr/>
                    <a:lstStyle/>
                    <a:p>
                      <a:pPr algn="ctr">
                        <a:lnSpc>
                          <a:spcPct val="107000"/>
                        </a:lnSpc>
                        <a:spcAft>
                          <a:spcPts val="0"/>
                        </a:spcAft>
                      </a:pPr>
                      <a:r>
                        <a:rPr lang="en-GB" sz="2400" dirty="0">
                          <a:effectLst/>
                        </a:rPr>
                        <a:t>Skin Damage</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2400" dirty="0" smtClean="0">
                          <a:effectLst/>
                        </a:rPr>
                        <a:t>Site</a:t>
                      </a:r>
                      <a:r>
                        <a:rPr lang="en-GB" sz="2400" baseline="0" dirty="0" smtClean="0">
                          <a:effectLst/>
                        </a:rPr>
                        <a:t> 1</a:t>
                      </a:r>
                      <a:r>
                        <a:rPr lang="en-GB" sz="2400" dirty="0" smtClean="0">
                          <a:effectLst/>
                        </a:rPr>
                        <a:t> </a:t>
                      </a:r>
                      <a:r>
                        <a:rPr lang="en-GB" sz="2400" dirty="0">
                          <a:effectLst/>
                        </a:rPr>
                        <a:t>(%)</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2400" dirty="0" smtClean="0">
                          <a:effectLst/>
                        </a:rPr>
                        <a:t>Site 2 </a:t>
                      </a:r>
                      <a:r>
                        <a:rPr lang="en-GB" sz="2400" dirty="0">
                          <a:effectLst/>
                        </a:rPr>
                        <a:t>(%)</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921702">
                <a:tc>
                  <a:txBody>
                    <a:bodyPr/>
                    <a:lstStyle/>
                    <a:p>
                      <a:pPr algn="ctr">
                        <a:lnSpc>
                          <a:spcPct val="107000"/>
                        </a:lnSpc>
                        <a:spcAft>
                          <a:spcPts val="0"/>
                        </a:spcAft>
                      </a:pPr>
                      <a:r>
                        <a:rPr lang="en-GB" sz="2400">
                          <a:effectLst/>
                        </a:rPr>
                        <a:t>Damage Total</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2400">
                          <a:effectLst/>
                        </a:rPr>
                        <a:t>48.6</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2400">
                          <a:effectLst/>
                        </a:rPr>
                        <a:t>65</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921702">
                <a:tc>
                  <a:txBody>
                    <a:bodyPr/>
                    <a:lstStyle/>
                    <a:p>
                      <a:pPr algn="ctr">
                        <a:lnSpc>
                          <a:spcPct val="107000"/>
                        </a:lnSpc>
                        <a:spcAft>
                          <a:spcPts val="0"/>
                        </a:spcAft>
                      </a:pPr>
                      <a:r>
                        <a:rPr lang="en-GB" sz="2400" dirty="0" smtClean="0">
                          <a:effectLst/>
                        </a:rPr>
                        <a:t>PU (Grade</a:t>
                      </a:r>
                      <a:r>
                        <a:rPr lang="en-GB" sz="2400" baseline="0" dirty="0" smtClean="0">
                          <a:effectLst/>
                        </a:rPr>
                        <a:t> I-II)</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2400">
                          <a:effectLst/>
                        </a:rPr>
                        <a:t>25.7</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2400">
                          <a:effectLst/>
                        </a:rPr>
                        <a:t>37.5</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921702">
                <a:tc>
                  <a:txBody>
                    <a:bodyPr/>
                    <a:lstStyle/>
                    <a:p>
                      <a:pPr algn="ctr">
                        <a:lnSpc>
                          <a:spcPct val="107000"/>
                        </a:lnSpc>
                        <a:spcAft>
                          <a:spcPts val="0"/>
                        </a:spcAft>
                      </a:pPr>
                      <a:r>
                        <a:rPr lang="en-GB" sz="2400">
                          <a:effectLst/>
                        </a:rPr>
                        <a:t>DD</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2400">
                          <a:effectLst/>
                        </a:rPr>
                        <a:t>28.5</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2400">
                          <a:effectLst/>
                        </a:rPr>
                        <a:t>35</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921702">
                <a:tc>
                  <a:txBody>
                    <a:bodyPr/>
                    <a:lstStyle/>
                    <a:p>
                      <a:pPr algn="ctr">
                        <a:lnSpc>
                          <a:spcPct val="107000"/>
                        </a:lnSpc>
                        <a:spcAft>
                          <a:spcPts val="0"/>
                        </a:spcAft>
                      </a:pPr>
                      <a:r>
                        <a:rPr lang="en-GB" sz="2400" dirty="0">
                          <a:effectLst/>
                        </a:rPr>
                        <a:t>Chemical</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2400">
                          <a:effectLst/>
                        </a:rPr>
                        <a:t>0</a:t>
                      </a:r>
                      <a:endParaRPr lang="en-GB" sz="2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GB" sz="2400" dirty="0">
                          <a:effectLst/>
                        </a:rPr>
                        <a:t>2.5</a:t>
                      </a:r>
                      <a:endParaRPr lang="en-GB" sz="2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Tree>
    <p:extLst>
      <p:ext uri="{BB962C8B-B14F-4D97-AF65-F5344CB8AC3E}">
        <p14:creationId xmlns:p14="http://schemas.microsoft.com/office/powerpoint/2010/main" val="1973992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Discussion</a:t>
            </a:r>
            <a:endParaRPr lang="en-GB" dirty="0"/>
          </a:p>
        </p:txBody>
      </p:sp>
      <p:sp>
        <p:nvSpPr>
          <p:cNvPr id="3" name="Content Placeholder 2"/>
          <p:cNvSpPr>
            <a:spLocks noGrp="1"/>
          </p:cNvSpPr>
          <p:nvPr>
            <p:ph idx="1"/>
          </p:nvPr>
        </p:nvSpPr>
        <p:spPr/>
        <p:txBody>
          <a:bodyPr/>
          <a:lstStyle/>
          <a:p>
            <a:r>
              <a:rPr lang="en-GB" dirty="0" smtClean="0"/>
              <a:t>Skin damage was observed in over half the infants we studied in the prevalence and incidence study</a:t>
            </a:r>
          </a:p>
          <a:p>
            <a:r>
              <a:rPr lang="en-GB" dirty="0" smtClean="0"/>
              <a:t>This was predominantly associated with skin dermatitis and pressure ulcers</a:t>
            </a:r>
          </a:p>
          <a:p>
            <a:r>
              <a:rPr lang="en-GB" dirty="0" smtClean="0"/>
              <a:t>Medical devices were observed to be the cause of at least 50% of the pressure ulcers</a:t>
            </a:r>
          </a:p>
          <a:p>
            <a:r>
              <a:rPr lang="en-GB" dirty="0" smtClean="0"/>
              <a:t>The majority of injuries ~75% occurred in infants &lt;30 weeks gestation (more vulnerable)</a:t>
            </a:r>
            <a:endParaRPr lang="en-GB" dirty="0"/>
          </a:p>
        </p:txBody>
      </p:sp>
      <p:sp>
        <p:nvSpPr>
          <p:cNvPr id="4" name="Slide Number Placeholder 3"/>
          <p:cNvSpPr>
            <a:spLocks noGrp="1"/>
          </p:cNvSpPr>
          <p:nvPr>
            <p:ph type="sldNum" sz="quarter" idx="12"/>
          </p:nvPr>
        </p:nvSpPr>
        <p:spPr/>
        <p:txBody>
          <a:bodyPr/>
          <a:lstStyle/>
          <a:p>
            <a:pPr>
              <a:defRPr/>
            </a:pPr>
            <a:fld id="{30C81AC5-4B30-4C6D-B74C-3F2AEB498F33}" type="slidenum">
              <a:rPr lang="en-GB" smtClean="0"/>
              <a:pPr>
                <a:defRPr/>
              </a:pPr>
              <a:t>28</a:t>
            </a:fld>
            <a:endParaRPr lang="en-GB"/>
          </a:p>
        </p:txBody>
      </p:sp>
    </p:spTree>
    <p:extLst>
      <p:ext uri="{BB962C8B-B14F-4D97-AF65-F5344CB8AC3E}">
        <p14:creationId xmlns:p14="http://schemas.microsoft.com/office/powerpoint/2010/main" val="25252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Challenge</a:t>
            </a:r>
            <a:endParaRPr lang="en-GB" dirty="0"/>
          </a:p>
        </p:txBody>
      </p:sp>
      <p:sp>
        <p:nvSpPr>
          <p:cNvPr id="3" name="Content Placeholder 2"/>
          <p:cNvSpPr>
            <a:spLocks noGrp="1"/>
          </p:cNvSpPr>
          <p:nvPr>
            <p:ph idx="1"/>
          </p:nvPr>
        </p:nvSpPr>
        <p:spPr/>
        <p:txBody>
          <a:bodyPr/>
          <a:lstStyle/>
          <a:p>
            <a:r>
              <a:rPr lang="en-GB" dirty="0" smtClean="0"/>
              <a:t>Neonatal devices need to be fit for purpose</a:t>
            </a:r>
          </a:p>
          <a:p>
            <a:r>
              <a:rPr lang="en-GB" dirty="0" smtClean="0"/>
              <a:t>Bottom up approach is required accounting for the different morphology and structure/function of the skin in neonates</a:t>
            </a:r>
          </a:p>
          <a:p>
            <a:r>
              <a:rPr lang="en-GB" dirty="0" smtClean="0"/>
              <a:t>More education is required so medical staff are aware of the issue and report problems</a:t>
            </a:r>
          </a:p>
          <a:p>
            <a:r>
              <a:rPr lang="en-GB" dirty="0" smtClean="0"/>
              <a:t>We need to lobby key agencies and industry to improve medical device design and invest in appropriate materials</a:t>
            </a:r>
          </a:p>
          <a:p>
            <a:r>
              <a:rPr lang="en-GB" dirty="0" smtClean="0"/>
              <a:t>More research is required to define design platforms which can inform this process and test new devices. </a:t>
            </a:r>
          </a:p>
        </p:txBody>
      </p:sp>
      <p:sp>
        <p:nvSpPr>
          <p:cNvPr id="4" name="Slide Number Placeholder 3"/>
          <p:cNvSpPr>
            <a:spLocks noGrp="1"/>
          </p:cNvSpPr>
          <p:nvPr>
            <p:ph type="sldNum" sz="quarter" idx="12"/>
          </p:nvPr>
        </p:nvSpPr>
        <p:spPr/>
        <p:txBody>
          <a:bodyPr/>
          <a:lstStyle/>
          <a:p>
            <a:pPr>
              <a:defRPr/>
            </a:pPr>
            <a:fld id="{30C81AC5-4B30-4C6D-B74C-3F2AEB498F33}" type="slidenum">
              <a:rPr lang="en-GB" smtClean="0"/>
              <a:pPr>
                <a:defRPr/>
              </a:pPr>
              <a:t>29</a:t>
            </a:fld>
            <a:endParaRPr lang="en-GB"/>
          </a:p>
        </p:txBody>
      </p:sp>
    </p:spTree>
    <p:extLst>
      <p:ext uri="{BB962C8B-B14F-4D97-AF65-F5344CB8AC3E}">
        <p14:creationId xmlns:p14="http://schemas.microsoft.com/office/powerpoint/2010/main" val="618559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 Skin important in Neonates?</a:t>
            </a:r>
            <a:endParaRPr lang="en-GB" dirty="0"/>
          </a:p>
        </p:txBody>
      </p:sp>
      <p:sp>
        <p:nvSpPr>
          <p:cNvPr id="3" name="Content Placeholder 2"/>
          <p:cNvSpPr>
            <a:spLocks noGrp="1"/>
          </p:cNvSpPr>
          <p:nvPr>
            <p:ph idx="1"/>
          </p:nvPr>
        </p:nvSpPr>
        <p:spPr>
          <a:xfrm>
            <a:off x="323850" y="1700213"/>
            <a:ext cx="5688310" cy="4114800"/>
          </a:xfrm>
        </p:spPr>
        <p:txBody>
          <a:bodyPr/>
          <a:lstStyle/>
          <a:p>
            <a:r>
              <a:rPr lang="en-US" sz="2000" dirty="0"/>
              <a:t>The skin barrier begins to function in utero, at 24 weeks’ gestation, the skin appears red, wrinkled, shiny, and </a:t>
            </a:r>
            <a:r>
              <a:rPr lang="en-US" sz="2000" dirty="0" smtClean="0"/>
              <a:t>transparent</a:t>
            </a:r>
          </a:p>
          <a:p>
            <a:r>
              <a:rPr lang="en-US" sz="2000" dirty="0"/>
              <a:t>The associated stratum </a:t>
            </a:r>
            <a:r>
              <a:rPr lang="en-US" sz="2000" dirty="0" err="1"/>
              <a:t>corneum</a:t>
            </a:r>
            <a:r>
              <a:rPr lang="en-US" sz="2000" dirty="0"/>
              <a:t> (SC) is only one or two cell layers thick, and dermal elastic </a:t>
            </a:r>
            <a:r>
              <a:rPr lang="en-US" sz="2000" dirty="0" err="1" smtClean="0"/>
              <a:t>fibres</a:t>
            </a:r>
            <a:r>
              <a:rPr lang="en-US" sz="2000" dirty="0" smtClean="0"/>
              <a:t> </a:t>
            </a:r>
            <a:r>
              <a:rPr lang="en-US" sz="2000" dirty="0"/>
              <a:t>are sparse in distribution [</a:t>
            </a:r>
            <a:r>
              <a:rPr lang="en-US" sz="2000" dirty="0">
                <a:hlinkClick r:id="rId2" action="ppaction://hlinkfile" tooltip="Dietel, 1978 #4191"/>
              </a:rPr>
              <a:t>3</a:t>
            </a:r>
            <a:r>
              <a:rPr lang="en-US" sz="2000" dirty="0" smtClean="0"/>
              <a:t>].</a:t>
            </a:r>
          </a:p>
          <a:p>
            <a:r>
              <a:rPr lang="en-US" sz="2000" dirty="0"/>
              <a:t>In addition, the integrity of the dermal–epidermal junction is poorly developed</a:t>
            </a:r>
            <a:r>
              <a:rPr lang="en-US" sz="2000" dirty="0" smtClean="0"/>
              <a:t>.</a:t>
            </a:r>
          </a:p>
          <a:p>
            <a:r>
              <a:rPr lang="en-US" sz="2000" dirty="0"/>
              <a:t>Each of these factors contribute to abnormal skin </a:t>
            </a:r>
            <a:r>
              <a:rPr lang="en-US" sz="2000" dirty="0" smtClean="0"/>
              <a:t>physiology</a:t>
            </a:r>
            <a:endParaRPr lang="en-GB" sz="2000" dirty="0"/>
          </a:p>
        </p:txBody>
      </p:sp>
      <p:sp>
        <p:nvSpPr>
          <p:cNvPr id="4" name="Slide Number Placeholder 3"/>
          <p:cNvSpPr>
            <a:spLocks noGrp="1"/>
          </p:cNvSpPr>
          <p:nvPr>
            <p:ph type="sldNum" sz="quarter" idx="12"/>
          </p:nvPr>
        </p:nvSpPr>
        <p:spPr/>
        <p:txBody>
          <a:bodyPr/>
          <a:lstStyle/>
          <a:p>
            <a:pPr>
              <a:defRPr/>
            </a:pPr>
            <a:fld id="{30C81AC5-4B30-4C6D-B74C-3F2AEB498F33}" type="slidenum">
              <a:rPr lang="en-GB" smtClean="0"/>
              <a:pPr>
                <a:defRPr/>
              </a:pPr>
              <a:t>3</a:t>
            </a:fld>
            <a:endParaRPr lang="en-GB"/>
          </a:p>
        </p:txBody>
      </p:sp>
      <p:pic>
        <p:nvPicPr>
          <p:cNvPr id="3074" name="Picture 3" descr="http://img.medscape.com/fullsize/migrated/484/130/adnc484130.fig4.jpg"/>
          <p:cNvPicPr>
            <a:picLocks noChangeAspect="1" noChangeArrowheads="1"/>
          </p:cNvPicPr>
          <p:nvPr/>
        </p:nvPicPr>
        <p:blipFill>
          <a:blip r:embed="rId3">
            <a:extLst>
              <a:ext uri="{28A0092B-C50C-407E-A947-70E740481C1C}">
                <a14:useLocalDpi xmlns:a14="http://schemas.microsoft.com/office/drawing/2010/main" val="0"/>
              </a:ext>
            </a:extLst>
          </a:blip>
          <a:srcRect t="6779" b="7458"/>
          <a:stretch>
            <a:fillRect/>
          </a:stretch>
        </p:blipFill>
        <p:spPr bwMode="auto">
          <a:xfrm>
            <a:off x="6107485" y="1665044"/>
            <a:ext cx="2674565" cy="162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5823774" y="3645024"/>
            <a:ext cx="2996376" cy="2520131"/>
          </a:xfrm>
          <a:prstGeom prst="rect">
            <a:avLst/>
          </a:prstGeom>
        </p:spPr>
      </p:pic>
    </p:spTree>
    <p:extLst>
      <p:ext uri="{BB962C8B-B14F-4D97-AF65-F5344CB8AC3E}">
        <p14:creationId xmlns:p14="http://schemas.microsoft.com/office/powerpoint/2010/main" val="42085475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452688" y="2276475"/>
            <a:ext cx="3959225" cy="649288"/>
          </a:xfrm>
        </p:spPr>
        <p:txBody>
          <a:bodyPr/>
          <a:lstStyle/>
          <a:p>
            <a:pPr algn="ctr"/>
            <a:r>
              <a:rPr lang="en-US" altLang="en-US" sz="6000" dirty="0" smtClean="0"/>
              <a:t>Any Questions?</a:t>
            </a:r>
          </a:p>
        </p:txBody>
      </p:sp>
    </p:spTree>
    <p:extLst>
      <p:ext uri="{BB962C8B-B14F-4D97-AF65-F5344CB8AC3E}">
        <p14:creationId xmlns:p14="http://schemas.microsoft.com/office/powerpoint/2010/main" val="34245890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4400" smtClean="0"/>
              <a:t>References</a:t>
            </a:r>
          </a:p>
        </p:txBody>
      </p:sp>
      <p:sp>
        <p:nvSpPr>
          <p:cNvPr id="13315" name="Content Placeholder 2"/>
          <p:cNvSpPr>
            <a:spLocks noGrp="1"/>
          </p:cNvSpPr>
          <p:nvPr>
            <p:ph idx="1"/>
          </p:nvPr>
        </p:nvSpPr>
        <p:spPr>
          <a:xfrm>
            <a:off x="323850" y="1700212"/>
            <a:ext cx="8496300" cy="4897139"/>
          </a:xfrm>
        </p:spPr>
        <p:txBody>
          <a:bodyPr/>
          <a:lstStyle/>
          <a:p>
            <a:pPr marL="0" indent="0">
              <a:buNone/>
            </a:pPr>
            <a:r>
              <a:rPr lang="en-GB" sz="1600" dirty="0"/>
              <a:t>Alsop, E.A. et al., 2008. Nasal trauma in preterm infants receiving nasal continuous positive airway pressure. </a:t>
            </a:r>
            <a:r>
              <a:rPr lang="en-GB" sz="1600" i="1" dirty="0"/>
              <a:t>Archives of disease in childhood</a:t>
            </a:r>
            <a:r>
              <a:rPr lang="en-GB" sz="1600" dirty="0"/>
              <a:t>, 93(Supplement 2), </a:t>
            </a:r>
            <a:r>
              <a:rPr lang="en-GB" sz="1600" dirty="0" smtClean="0"/>
              <a:t>p.n23.</a:t>
            </a:r>
          </a:p>
          <a:p>
            <a:pPr marL="0" indent="0">
              <a:buNone/>
            </a:pPr>
            <a:r>
              <a:rPr lang="en-US" altLang="en-US" sz="1600" dirty="0" err="1" smtClean="0"/>
              <a:t>Baharestani</a:t>
            </a:r>
            <a:r>
              <a:rPr lang="en-US" altLang="en-US" sz="1600" dirty="0" smtClean="0"/>
              <a:t>, M. M., and </a:t>
            </a:r>
            <a:r>
              <a:rPr lang="en-US" altLang="en-US" sz="1600" dirty="0" err="1" smtClean="0"/>
              <a:t>Ratfliff</a:t>
            </a:r>
            <a:r>
              <a:rPr lang="en-US" altLang="en-US" sz="1600" dirty="0" smtClean="0"/>
              <a:t>, C. (2007) ‘Pressure ulcers in neonates and children: An NPUAP White Paper’, </a:t>
            </a:r>
            <a:r>
              <a:rPr lang="en-US" altLang="en-US" sz="1600" i="1" dirty="0" smtClean="0"/>
              <a:t>Advances in Skin and Wound Care, </a:t>
            </a:r>
            <a:r>
              <a:rPr lang="en-US" altLang="en-US" sz="1600" b="1" dirty="0" smtClean="0"/>
              <a:t>20</a:t>
            </a:r>
            <a:r>
              <a:rPr lang="en-US" altLang="en-US" sz="1600" dirty="0" smtClean="0"/>
              <a:t>(4): 208-20</a:t>
            </a:r>
          </a:p>
          <a:p>
            <a:pPr marL="0" indent="0">
              <a:buNone/>
            </a:pPr>
            <a:r>
              <a:rPr lang="en-GB" sz="1600" dirty="0" err="1"/>
              <a:t>Buettiker</a:t>
            </a:r>
            <a:r>
              <a:rPr lang="en-GB" sz="1600" dirty="0"/>
              <a:t>, V. et al., 2004. Advantages and disadvantages of different nasal CPAP systems in </a:t>
            </a:r>
            <a:r>
              <a:rPr lang="en-GB" sz="1600" dirty="0" err="1"/>
              <a:t>newborns</a:t>
            </a:r>
            <a:r>
              <a:rPr lang="en-GB" sz="1600" dirty="0"/>
              <a:t>. </a:t>
            </a:r>
            <a:r>
              <a:rPr lang="en-GB" sz="1600" i="1" dirty="0"/>
              <a:t>Intensive care medicine</a:t>
            </a:r>
            <a:r>
              <a:rPr lang="en-GB" sz="1600" dirty="0"/>
              <a:t>, 30(5), pp.926–30</a:t>
            </a:r>
            <a:r>
              <a:rPr lang="en-GB" sz="1600" dirty="0" smtClean="0"/>
              <a:t>.</a:t>
            </a:r>
          </a:p>
          <a:p>
            <a:pPr marL="0" indent="0">
              <a:buNone/>
            </a:pPr>
            <a:r>
              <a:rPr lang="en-GB" sz="1600" dirty="0" err="1"/>
              <a:t>Demirel</a:t>
            </a:r>
            <a:r>
              <a:rPr lang="en-GB" sz="1600" dirty="0"/>
              <a:t>, G. et al., 2013. Local skin injury as a complication of whole body cooling for perinatal asphyxia. </a:t>
            </a:r>
            <a:r>
              <a:rPr lang="en-GB" sz="1600" i="1" dirty="0"/>
              <a:t>Archives of disease in childhood. </a:t>
            </a:r>
            <a:r>
              <a:rPr lang="en-GB" sz="1600" i="1" dirty="0" err="1"/>
              <a:t>Fetal</a:t>
            </a:r>
            <a:r>
              <a:rPr lang="en-GB" sz="1600" i="1" dirty="0"/>
              <a:t> and neonatal edition</a:t>
            </a:r>
            <a:r>
              <a:rPr lang="en-GB" sz="1600" dirty="0"/>
              <a:t>, 98(2), pp.F150–1. </a:t>
            </a:r>
            <a:endParaRPr lang="en-GB" sz="1600" dirty="0" smtClean="0"/>
          </a:p>
          <a:p>
            <a:pPr marL="0" indent="0">
              <a:buNone/>
            </a:pPr>
            <a:r>
              <a:rPr lang="en-GB" sz="1600" dirty="0"/>
              <a:t>Fischer, C. et al., 2010. Nasal trauma due to continuous positive airway pressure in neonates. </a:t>
            </a:r>
            <a:r>
              <a:rPr lang="en-GB" sz="1600" i="1" dirty="0"/>
              <a:t>Archives of disease in childhood. </a:t>
            </a:r>
            <a:r>
              <a:rPr lang="en-GB" sz="1600" i="1" dirty="0" err="1"/>
              <a:t>Fetal</a:t>
            </a:r>
            <a:r>
              <a:rPr lang="en-GB" sz="1600" i="1" dirty="0"/>
              <a:t> and neonatal edition</a:t>
            </a:r>
            <a:r>
              <a:rPr lang="en-GB" sz="1600" dirty="0"/>
              <a:t>, 95(6), pp.F447–51</a:t>
            </a:r>
            <a:r>
              <a:rPr lang="en-GB" sz="1600" dirty="0" smtClean="0"/>
              <a:t>.</a:t>
            </a:r>
          </a:p>
          <a:p>
            <a:pPr marL="0" indent="0">
              <a:buNone/>
            </a:pPr>
            <a:r>
              <a:rPr lang="en-GB" sz="1600" dirty="0"/>
              <a:t>Fox, P.E. &amp; Rutter, N., 1998. The childhood scars of </a:t>
            </a:r>
            <a:r>
              <a:rPr lang="en-GB" sz="1600" dirty="0" err="1"/>
              <a:t>newborn</a:t>
            </a:r>
            <a:r>
              <a:rPr lang="en-GB" sz="1600" dirty="0"/>
              <a:t> intensive care. </a:t>
            </a:r>
            <a:r>
              <a:rPr lang="en-GB" sz="1600" i="1" dirty="0"/>
              <a:t>Early human development</a:t>
            </a:r>
            <a:r>
              <a:rPr lang="en-GB" sz="1600" dirty="0"/>
              <a:t>, 51(2), pp.171–7. </a:t>
            </a:r>
            <a:endParaRPr lang="en-GB" sz="1600" dirty="0" smtClean="0"/>
          </a:p>
          <a:p>
            <a:pPr marL="0" indent="0">
              <a:buNone/>
            </a:pPr>
            <a:r>
              <a:rPr lang="en-GB" sz="1600" dirty="0" err="1"/>
              <a:t>Fumagalli</a:t>
            </a:r>
            <a:r>
              <a:rPr lang="en-GB" sz="1600" dirty="0"/>
              <a:t>, M. et al., 2011. Total body cooling: skin and renal complications. </a:t>
            </a:r>
            <a:r>
              <a:rPr lang="en-GB" sz="1600" i="1" dirty="0"/>
              <a:t>Archives of disease in childhood. </a:t>
            </a:r>
            <a:r>
              <a:rPr lang="en-GB" sz="1600" i="1" dirty="0" err="1"/>
              <a:t>Fetal</a:t>
            </a:r>
            <a:r>
              <a:rPr lang="en-GB" sz="1600" i="1" dirty="0"/>
              <a:t> and neonatal edition</a:t>
            </a:r>
            <a:r>
              <a:rPr lang="en-GB" sz="1600" dirty="0"/>
              <a:t>, 96(5), p.F377</a:t>
            </a:r>
            <a:r>
              <a:rPr lang="en-GB" sz="1600" dirty="0" smtClean="0"/>
              <a:t>.</a:t>
            </a:r>
          </a:p>
          <a:p>
            <a:pPr marL="0" indent="0">
              <a:buNone/>
            </a:pPr>
            <a:endParaRPr lang="en-GB" sz="1600" dirty="0" smtClean="0"/>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70000"/>
              </a:spcAft>
              <a:buChar char="•"/>
              <a:defRPr sz="2400">
                <a:solidFill>
                  <a:schemeClr val="tx1"/>
                </a:solidFill>
                <a:latin typeface="Georgia" pitchFamily="18" charset="0"/>
                <a:ea typeface="ＭＳ Ｐゴシック" pitchFamily="34" charset="-128"/>
              </a:defRPr>
            </a:lvl1pPr>
            <a:lvl2pPr marL="742950" indent="-285750" algn="l">
              <a:lnSpc>
                <a:spcPct val="90000"/>
              </a:lnSpc>
              <a:spcAft>
                <a:spcPct val="50000"/>
              </a:spcAft>
              <a:buChar char="–"/>
              <a:defRPr sz="2400">
                <a:solidFill>
                  <a:schemeClr val="tx1"/>
                </a:solidFill>
                <a:latin typeface="Georgia" pitchFamily="18" charset="0"/>
                <a:ea typeface="ＭＳ Ｐゴシック" pitchFamily="34" charset="-128"/>
              </a:defRPr>
            </a:lvl2pPr>
            <a:lvl3pPr marL="1143000" indent="-228600" algn="l">
              <a:lnSpc>
                <a:spcPct val="90000"/>
              </a:lnSpc>
              <a:spcBef>
                <a:spcPct val="20000"/>
              </a:spcBef>
              <a:buChar char="•"/>
              <a:defRPr sz="2400">
                <a:solidFill>
                  <a:schemeClr val="tx1"/>
                </a:solidFill>
                <a:latin typeface="Georgia" pitchFamily="18" charset="0"/>
                <a:ea typeface="ＭＳ Ｐゴシック" pitchFamily="34" charset="-128"/>
              </a:defRPr>
            </a:lvl3pPr>
            <a:lvl4pPr marL="1600200" indent="-228600" algn="l">
              <a:lnSpc>
                <a:spcPct val="90000"/>
              </a:lnSpc>
              <a:spcBef>
                <a:spcPct val="20000"/>
              </a:spcBef>
              <a:buChar char="–"/>
              <a:defRPr sz="2400">
                <a:solidFill>
                  <a:schemeClr val="tx1"/>
                </a:solidFill>
                <a:latin typeface="Georgia" pitchFamily="18" charset="0"/>
                <a:ea typeface="ＭＳ Ｐゴシック" pitchFamily="34" charset="-128"/>
              </a:defRPr>
            </a:lvl4pPr>
            <a:lvl5pPr marL="2057400" indent="-228600" algn="l">
              <a:lnSpc>
                <a:spcPct val="90000"/>
              </a:lnSpc>
              <a:spcBef>
                <a:spcPct val="20000"/>
              </a:spcBef>
              <a:buChar char="»"/>
              <a:defRPr sz="2400">
                <a:solidFill>
                  <a:schemeClr val="tx1"/>
                </a:solidFill>
                <a:latin typeface="Georgia" pitchFamily="18" charset="0"/>
                <a:ea typeface="ＭＳ Ｐゴシック" pitchFamily="34"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9pPr>
          </a:lstStyle>
          <a:p>
            <a:pPr algn="r">
              <a:spcAft>
                <a:spcPct val="0"/>
              </a:spcAft>
              <a:buFontTx/>
              <a:buNone/>
            </a:pPr>
            <a:fld id="{6AA33AFE-2CFA-4DDD-B3FC-4A0F8169ED7C}" type="slidenum">
              <a:rPr lang="en-GB" altLang="en-US" sz="1400" smtClean="0"/>
              <a:pPr algn="r">
                <a:spcAft>
                  <a:spcPct val="0"/>
                </a:spcAft>
                <a:buFontTx/>
                <a:buNone/>
              </a:pPr>
              <a:t>31</a:t>
            </a:fld>
            <a:endParaRPr lang="en-GB" altLang="en-US" sz="1400" smtClean="0"/>
          </a:p>
        </p:txBody>
      </p:sp>
      <p:pic>
        <p:nvPicPr>
          <p:cNvPr id="133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138113"/>
            <a:ext cx="4383088" cy="69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4400" smtClean="0"/>
              <a:t>References</a:t>
            </a:r>
          </a:p>
        </p:txBody>
      </p:sp>
      <p:sp>
        <p:nvSpPr>
          <p:cNvPr id="13315" name="Content Placeholder 2"/>
          <p:cNvSpPr>
            <a:spLocks noGrp="1"/>
          </p:cNvSpPr>
          <p:nvPr>
            <p:ph idx="1"/>
          </p:nvPr>
        </p:nvSpPr>
        <p:spPr/>
        <p:txBody>
          <a:bodyPr/>
          <a:lstStyle/>
          <a:p>
            <a:pPr marL="0" indent="0">
              <a:buNone/>
            </a:pPr>
            <a:r>
              <a:rPr lang="en-GB" sz="1600" dirty="0"/>
              <a:t>Fujioka, M. et al., 2008. Upper lip pressure ulcers in very low birth weight infants due to fixation of the endotracheal tube. </a:t>
            </a:r>
            <a:r>
              <a:rPr lang="en-GB" sz="1600" i="1" dirty="0"/>
              <a:t>Journal of Neonatal Nursing</a:t>
            </a:r>
            <a:r>
              <a:rPr lang="en-GB" sz="1600" dirty="0"/>
              <a:t>, 14(6), pp.207–210. </a:t>
            </a:r>
            <a:endParaRPr lang="en-GB" sz="1600" dirty="0" smtClean="0"/>
          </a:p>
          <a:p>
            <a:pPr marL="0" indent="0">
              <a:buNone/>
            </a:pPr>
            <a:r>
              <a:rPr lang="en-GB" sz="1600" dirty="0" err="1" smtClean="0"/>
              <a:t>Hogeling</a:t>
            </a:r>
            <a:r>
              <a:rPr lang="en-GB" sz="1600" dirty="0"/>
              <a:t>, M. et al., 2012. Forehead pressure necrosis in neonates following continuous positive airway pressure. </a:t>
            </a:r>
            <a:r>
              <a:rPr lang="en-GB" sz="1600" i="1" dirty="0" err="1"/>
              <a:t>Pediatric</a:t>
            </a:r>
            <a:r>
              <a:rPr lang="en-GB" sz="1600" i="1" dirty="0"/>
              <a:t> dermatology</a:t>
            </a:r>
            <a:r>
              <a:rPr lang="en-GB" sz="1600" dirty="0"/>
              <a:t>, 29(1), pp.45–8</a:t>
            </a:r>
            <a:r>
              <a:rPr lang="en-GB" sz="1600" dirty="0" smtClean="0"/>
              <a:t>.</a:t>
            </a:r>
          </a:p>
          <a:p>
            <a:pPr marL="0" indent="0">
              <a:buNone/>
            </a:pPr>
            <a:r>
              <a:rPr lang="en-GB" altLang="en-US" sz="1600" dirty="0" err="1" smtClean="0"/>
              <a:t>Legault</a:t>
            </a:r>
            <a:r>
              <a:rPr lang="en-GB" altLang="en-US" sz="1600" dirty="0" smtClean="0"/>
              <a:t>, M., and </a:t>
            </a:r>
            <a:r>
              <a:rPr lang="en-GB" altLang="en-US" sz="1600" dirty="0" err="1" smtClean="0"/>
              <a:t>Goulet</a:t>
            </a:r>
            <a:r>
              <a:rPr lang="en-GB" altLang="en-US" sz="1600" dirty="0" smtClean="0"/>
              <a:t>, C. (1995) Comparison of kangaroo and traditional methods of removing preterm infants from incubators. </a:t>
            </a:r>
            <a:r>
              <a:rPr lang="en-GB" altLang="en-US" sz="1600" i="1" dirty="0" smtClean="0"/>
              <a:t>Journal of Obstetric, </a:t>
            </a:r>
            <a:r>
              <a:rPr lang="en-GB" altLang="en-US" sz="1600" i="1" dirty="0" err="1" smtClean="0"/>
              <a:t>Gynecologic</a:t>
            </a:r>
            <a:r>
              <a:rPr lang="en-GB" altLang="en-US" sz="1600" i="1" dirty="0" smtClean="0"/>
              <a:t>, and Neonatal Nursing, </a:t>
            </a:r>
            <a:r>
              <a:rPr lang="en-GB" altLang="en-US" sz="1600" dirty="0" smtClean="0"/>
              <a:t>24(6): 501-6</a:t>
            </a:r>
            <a:endParaRPr lang="en-US" altLang="en-US" sz="1600" dirty="0" smtClean="0"/>
          </a:p>
          <a:p>
            <a:pPr marL="0" indent="0">
              <a:buNone/>
            </a:pPr>
            <a:r>
              <a:rPr lang="en-US" altLang="en-US" sz="1600" dirty="0" err="1" smtClean="0"/>
              <a:t>Ligi</a:t>
            </a:r>
            <a:r>
              <a:rPr lang="en-US" altLang="en-US" sz="1600" dirty="0"/>
              <a:t>, I., Arnaud, F., </a:t>
            </a:r>
            <a:r>
              <a:rPr lang="en-US" altLang="en-US" sz="1600" dirty="0" err="1"/>
              <a:t>Jouve</a:t>
            </a:r>
            <a:r>
              <a:rPr lang="en-US" altLang="en-US" sz="1600" dirty="0"/>
              <a:t>, Tardieu, S., </a:t>
            </a:r>
            <a:r>
              <a:rPr lang="en-US" altLang="en-US" sz="1600" dirty="0" err="1"/>
              <a:t>Sambuc</a:t>
            </a:r>
            <a:r>
              <a:rPr lang="en-US" altLang="en-US" sz="1600" dirty="0"/>
              <a:t>, R., and </a:t>
            </a:r>
            <a:r>
              <a:rPr lang="en-US" altLang="en-US" sz="1600" dirty="0" err="1"/>
              <a:t>Simeoni</a:t>
            </a:r>
            <a:r>
              <a:rPr lang="en-US" altLang="en-US" sz="1600" dirty="0"/>
              <a:t>, U. (2008) ‘Iatrogenic events in admitted neonates: a prospective cohort study’, </a:t>
            </a:r>
            <a:r>
              <a:rPr lang="en-US" altLang="en-US" sz="1600" i="1" dirty="0"/>
              <a:t>Lancet, </a:t>
            </a:r>
            <a:r>
              <a:rPr lang="en-US" altLang="en-US" sz="1600" b="1" dirty="0"/>
              <a:t>371</a:t>
            </a:r>
            <a:r>
              <a:rPr lang="en-US" altLang="en-US" sz="1600" dirty="0"/>
              <a:t>(9610): </a:t>
            </a:r>
            <a:r>
              <a:rPr lang="en-US" altLang="en-US" sz="1600" dirty="0" smtClean="0"/>
              <a:t>404-10</a:t>
            </a:r>
          </a:p>
          <a:p>
            <a:pPr marL="0" indent="0">
              <a:buNone/>
            </a:pPr>
            <a:r>
              <a:rPr lang="en-GB" sz="1600" dirty="0" err="1"/>
              <a:t>Keroack</a:t>
            </a:r>
            <a:r>
              <a:rPr lang="en-GB" sz="1600" dirty="0"/>
              <a:t>, M.A., </a:t>
            </a:r>
            <a:r>
              <a:rPr lang="en-GB" sz="1600" dirty="0" err="1"/>
              <a:t>Kotilainen</a:t>
            </a:r>
            <a:r>
              <a:rPr lang="en-GB" sz="1600" dirty="0"/>
              <a:t>, H.R. &amp; Griffin, B.E., 1996. A cluster of atypical skin lesions in well-baby nurseries and a neonatal intensive care unit. </a:t>
            </a:r>
            <a:r>
              <a:rPr lang="en-GB" sz="1600" i="1" dirty="0"/>
              <a:t>Journal of perinatology : official journal of the California Perinatal Association</a:t>
            </a:r>
            <a:r>
              <a:rPr lang="en-GB" sz="1600" dirty="0"/>
              <a:t>, 16(5), pp.370–3</a:t>
            </a:r>
            <a:endParaRPr lang="en-US" altLang="en-US" sz="1600" dirty="0" smtClean="0"/>
          </a:p>
          <a:p>
            <a:pPr marL="0" indent="0">
              <a:buNone/>
            </a:pPr>
            <a:r>
              <a:rPr lang="en-GB" sz="1600" dirty="0" err="1"/>
              <a:t>Kopelman</a:t>
            </a:r>
            <a:r>
              <a:rPr lang="en-GB" sz="1600" dirty="0"/>
              <a:t>, A.E. &amp; </a:t>
            </a:r>
            <a:r>
              <a:rPr lang="en-GB" sz="1600" dirty="0" err="1"/>
              <a:t>Holbert</a:t>
            </a:r>
            <a:r>
              <a:rPr lang="en-GB" sz="1600" dirty="0"/>
              <a:t>, D., 2003. Use of oxygen cannulas in extremely low </a:t>
            </a:r>
            <a:r>
              <a:rPr lang="en-GB" sz="1600" dirty="0" err="1"/>
              <a:t>birthweight</a:t>
            </a:r>
            <a:r>
              <a:rPr lang="en-GB" sz="1600" dirty="0"/>
              <a:t> infants is associated with mucosal trauma and bleeding, and possibly with coagulase-negative staphylococcal sepsis. </a:t>
            </a:r>
            <a:r>
              <a:rPr lang="en-GB" sz="1600" i="1" dirty="0"/>
              <a:t>Journal of perinatology : official journal of the California Perinatal Association</a:t>
            </a:r>
            <a:r>
              <a:rPr lang="en-GB" sz="1600" dirty="0"/>
              <a:t>, 23(2), pp.94–7. </a:t>
            </a:r>
            <a:endParaRPr lang="en-GB" sz="1600" dirty="0" smtClean="0"/>
          </a:p>
        </p:txBody>
      </p:sp>
      <p:sp>
        <p:nvSpPr>
          <p:cNvPr id="133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l">
              <a:spcAft>
                <a:spcPct val="70000"/>
              </a:spcAft>
              <a:buChar char="•"/>
              <a:defRPr sz="2400">
                <a:solidFill>
                  <a:schemeClr val="tx1"/>
                </a:solidFill>
                <a:latin typeface="Georgia" pitchFamily="18" charset="0"/>
                <a:ea typeface="ＭＳ Ｐゴシック" pitchFamily="34" charset="-128"/>
              </a:defRPr>
            </a:lvl1pPr>
            <a:lvl2pPr marL="742950" indent="-285750" algn="l">
              <a:lnSpc>
                <a:spcPct val="90000"/>
              </a:lnSpc>
              <a:spcAft>
                <a:spcPct val="50000"/>
              </a:spcAft>
              <a:buChar char="–"/>
              <a:defRPr sz="2400">
                <a:solidFill>
                  <a:schemeClr val="tx1"/>
                </a:solidFill>
                <a:latin typeface="Georgia" pitchFamily="18" charset="0"/>
                <a:ea typeface="ＭＳ Ｐゴシック" pitchFamily="34" charset="-128"/>
              </a:defRPr>
            </a:lvl2pPr>
            <a:lvl3pPr marL="1143000" indent="-228600" algn="l">
              <a:lnSpc>
                <a:spcPct val="90000"/>
              </a:lnSpc>
              <a:spcBef>
                <a:spcPct val="20000"/>
              </a:spcBef>
              <a:buChar char="•"/>
              <a:defRPr sz="2400">
                <a:solidFill>
                  <a:schemeClr val="tx1"/>
                </a:solidFill>
                <a:latin typeface="Georgia" pitchFamily="18" charset="0"/>
                <a:ea typeface="ＭＳ Ｐゴシック" pitchFamily="34" charset="-128"/>
              </a:defRPr>
            </a:lvl3pPr>
            <a:lvl4pPr marL="1600200" indent="-228600" algn="l">
              <a:lnSpc>
                <a:spcPct val="90000"/>
              </a:lnSpc>
              <a:spcBef>
                <a:spcPct val="20000"/>
              </a:spcBef>
              <a:buChar char="–"/>
              <a:defRPr sz="2400">
                <a:solidFill>
                  <a:schemeClr val="tx1"/>
                </a:solidFill>
                <a:latin typeface="Georgia" pitchFamily="18" charset="0"/>
                <a:ea typeface="ＭＳ Ｐゴシック" pitchFamily="34" charset="-128"/>
              </a:defRPr>
            </a:lvl4pPr>
            <a:lvl5pPr marL="2057400" indent="-228600" algn="l">
              <a:lnSpc>
                <a:spcPct val="90000"/>
              </a:lnSpc>
              <a:spcBef>
                <a:spcPct val="20000"/>
              </a:spcBef>
              <a:buChar char="»"/>
              <a:defRPr sz="2400">
                <a:solidFill>
                  <a:schemeClr val="tx1"/>
                </a:solidFill>
                <a:latin typeface="Georgia" pitchFamily="18" charset="0"/>
                <a:ea typeface="ＭＳ Ｐゴシック" pitchFamily="34" charset="-128"/>
              </a:defRPr>
            </a:lvl5pPr>
            <a:lvl6pPr marL="25146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6pPr>
            <a:lvl7pPr marL="29718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7pPr>
            <a:lvl8pPr marL="34290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8pPr>
            <a:lvl9pPr marL="3886200" indent="-228600" eaLnBrk="0" fontAlgn="base" hangingPunct="0">
              <a:lnSpc>
                <a:spcPct val="90000"/>
              </a:lnSpc>
              <a:spcBef>
                <a:spcPct val="20000"/>
              </a:spcBef>
              <a:spcAft>
                <a:spcPct val="0"/>
              </a:spcAft>
              <a:buChar char="»"/>
              <a:defRPr sz="2400">
                <a:solidFill>
                  <a:schemeClr val="tx1"/>
                </a:solidFill>
                <a:latin typeface="Georgia" pitchFamily="18" charset="0"/>
                <a:ea typeface="ＭＳ Ｐゴシック" pitchFamily="34" charset="-128"/>
              </a:defRPr>
            </a:lvl9pPr>
          </a:lstStyle>
          <a:p>
            <a:pPr algn="r">
              <a:spcAft>
                <a:spcPct val="0"/>
              </a:spcAft>
              <a:buFontTx/>
              <a:buNone/>
            </a:pPr>
            <a:fld id="{6AA33AFE-2CFA-4DDD-B3FC-4A0F8169ED7C}" type="slidenum">
              <a:rPr lang="en-GB" altLang="en-US" sz="1400" smtClean="0"/>
              <a:pPr algn="r">
                <a:spcAft>
                  <a:spcPct val="0"/>
                </a:spcAft>
                <a:buFontTx/>
                <a:buNone/>
              </a:pPr>
              <a:t>32</a:t>
            </a:fld>
            <a:endParaRPr lang="en-GB" altLang="en-US" sz="1400" smtClean="0"/>
          </a:p>
        </p:txBody>
      </p:sp>
      <p:pic>
        <p:nvPicPr>
          <p:cNvPr id="13317"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138113"/>
            <a:ext cx="4383088" cy="69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Lst>
        </p:spPr>
      </p:pic>
    </p:spTree>
    <p:extLst>
      <p:ext uri="{BB962C8B-B14F-4D97-AF65-F5344CB8AC3E}">
        <p14:creationId xmlns:p14="http://schemas.microsoft.com/office/powerpoint/2010/main" val="7885433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References</a:t>
            </a:r>
            <a:endParaRPr lang="en-GB" sz="4400" dirty="0"/>
          </a:p>
        </p:txBody>
      </p:sp>
      <p:sp>
        <p:nvSpPr>
          <p:cNvPr id="3" name="Content Placeholder 2"/>
          <p:cNvSpPr>
            <a:spLocks noGrp="1"/>
          </p:cNvSpPr>
          <p:nvPr>
            <p:ph idx="1"/>
          </p:nvPr>
        </p:nvSpPr>
        <p:spPr/>
        <p:txBody>
          <a:bodyPr/>
          <a:lstStyle/>
          <a:p>
            <a:pPr marL="0" indent="0">
              <a:buNone/>
            </a:pPr>
            <a:r>
              <a:rPr lang="en-GB" sz="1600" dirty="0"/>
              <a:t>Lund, C.H. et al., 1997. Disruption of barrier function in neonatal skin associated with adhesive removal. </a:t>
            </a:r>
            <a:r>
              <a:rPr lang="en-GB" sz="1600" i="1" dirty="0"/>
              <a:t>The Journal of </a:t>
            </a:r>
            <a:r>
              <a:rPr lang="en-GB" sz="1600" i="1" dirty="0" err="1"/>
              <a:t>Pediatrics</a:t>
            </a:r>
            <a:r>
              <a:rPr lang="en-GB" sz="1600" dirty="0"/>
              <a:t>, 131(3), pp.367–372</a:t>
            </a:r>
            <a:r>
              <a:rPr lang="en-GB" sz="1600" dirty="0" smtClean="0"/>
              <a:t>.</a:t>
            </a:r>
          </a:p>
          <a:p>
            <a:pPr marL="0" indent="0">
              <a:buNone/>
            </a:pPr>
            <a:r>
              <a:rPr lang="en-GB" sz="1600" dirty="0" err="1" smtClean="0"/>
              <a:t>Möhrenschlager</a:t>
            </a:r>
            <a:r>
              <a:rPr lang="en-GB" sz="1600" dirty="0"/>
              <a:t>, M. et al., 2003. Iatrogenic burns by warming bottles in the neonatal period: report of two cases and review of the literature. </a:t>
            </a:r>
            <a:r>
              <a:rPr lang="en-GB" sz="1600" i="1" dirty="0"/>
              <a:t>The Journal of burn care &amp; rehabilitation</a:t>
            </a:r>
            <a:r>
              <a:rPr lang="en-GB" sz="1600" dirty="0"/>
              <a:t>, 24(1), pp.52–5; discussion 49. </a:t>
            </a:r>
            <a:endParaRPr lang="en-US" altLang="en-US" sz="1600" dirty="0" smtClean="0"/>
          </a:p>
          <a:p>
            <a:pPr marL="0" indent="0">
              <a:buNone/>
            </a:pPr>
            <a:r>
              <a:rPr lang="en-US" altLang="en-US" sz="1600" dirty="0" smtClean="0"/>
              <a:t>Ness</a:t>
            </a:r>
            <a:r>
              <a:rPr lang="en-US" altLang="en-US" sz="1600" dirty="0"/>
              <a:t>, M., Davis, D., and Carey, W. (2013) ‘Neonatal skin care: a concise review’, </a:t>
            </a:r>
            <a:r>
              <a:rPr lang="en-US" altLang="en-US" sz="1600" i="1" dirty="0"/>
              <a:t>International Journal of Dermatology, </a:t>
            </a:r>
            <a:r>
              <a:rPr lang="en-US" altLang="en-US" sz="1600" b="1" dirty="0"/>
              <a:t>52</a:t>
            </a:r>
            <a:r>
              <a:rPr lang="en-US" altLang="en-US" sz="1600" dirty="0"/>
              <a:t>(1): 14-22</a:t>
            </a:r>
          </a:p>
          <a:p>
            <a:pPr marL="0" indent="0">
              <a:buNone/>
            </a:pPr>
            <a:r>
              <a:rPr lang="en-GB" sz="1600" dirty="0" err="1"/>
              <a:t>Oza</a:t>
            </a:r>
            <a:r>
              <a:rPr lang="en-GB" sz="1600" dirty="0"/>
              <a:t>, V. et al., 2010. Subcutaneous fat necrosis as a complication of whole-body cooling for birth asphyxia. </a:t>
            </a:r>
            <a:r>
              <a:rPr lang="en-GB" sz="1600" i="1" dirty="0"/>
              <a:t>Archives of dermatology</a:t>
            </a:r>
            <a:r>
              <a:rPr lang="en-GB" sz="1600" dirty="0"/>
              <a:t>, 146(8), </a:t>
            </a:r>
            <a:r>
              <a:rPr lang="en-GB" sz="1600" dirty="0" smtClean="0"/>
              <a:t>pp.882–5</a:t>
            </a:r>
          </a:p>
          <a:p>
            <a:pPr marL="0" indent="0">
              <a:buNone/>
            </a:pPr>
            <a:r>
              <a:rPr lang="en-GB" sz="1600" dirty="0" err="1" smtClean="0"/>
              <a:t>Perman</a:t>
            </a:r>
            <a:r>
              <a:rPr lang="en-GB" sz="1600" dirty="0"/>
              <a:t>, M.J. &amp; </a:t>
            </a:r>
            <a:r>
              <a:rPr lang="en-GB" sz="1600" dirty="0" err="1"/>
              <a:t>Kauls</a:t>
            </a:r>
            <a:r>
              <a:rPr lang="en-GB" sz="1600" dirty="0"/>
              <a:t>, L.S., 2007. </a:t>
            </a:r>
            <a:r>
              <a:rPr lang="en-GB" sz="1600" dirty="0" err="1"/>
              <a:t>Transilluminator</a:t>
            </a:r>
            <a:r>
              <a:rPr lang="en-GB" sz="1600" dirty="0"/>
              <a:t> burns in the neonatal intensive care unit: a mimicker of more serious disease. </a:t>
            </a:r>
            <a:r>
              <a:rPr lang="en-GB" sz="1600" i="1" dirty="0" err="1"/>
              <a:t>Pediatric</a:t>
            </a:r>
            <a:r>
              <a:rPr lang="en-GB" sz="1600" i="1" dirty="0"/>
              <a:t> dermatology</a:t>
            </a:r>
            <a:r>
              <a:rPr lang="en-GB" sz="1600" dirty="0"/>
              <a:t>, 24(2), pp.168–71</a:t>
            </a:r>
            <a:r>
              <a:rPr lang="en-GB" sz="1600" dirty="0" smtClean="0"/>
              <a:t>.</a:t>
            </a:r>
          </a:p>
          <a:p>
            <a:pPr marL="0" indent="0">
              <a:buNone/>
            </a:pPr>
            <a:r>
              <a:rPr lang="en-GB" sz="1600" dirty="0" err="1"/>
              <a:t>Rimdeika</a:t>
            </a:r>
            <a:r>
              <a:rPr lang="en-GB" sz="1600" dirty="0"/>
              <a:t>, R. &amp; </a:t>
            </a:r>
            <a:r>
              <a:rPr lang="en-GB" sz="1600" dirty="0" err="1"/>
              <a:t>Bagdonas</a:t>
            </a:r>
            <a:r>
              <a:rPr lang="en-GB" sz="1600" dirty="0"/>
              <a:t>, R., 2005. Major full thickness skin burn injuries in premature neonate twins. </a:t>
            </a:r>
            <a:r>
              <a:rPr lang="en-GB" sz="1600" i="1" dirty="0"/>
              <a:t>Burns : journal of the International Society for Burn Injuries</a:t>
            </a:r>
            <a:r>
              <a:rPr lang="en-GB" sz="1600" dirty="0"/>
              <a:t>, 31(1), pp.76–84. </a:t>
            </a:r>
          </a:p>
        </p:txBody>
      </p:sp>
      <p:sp>
        <p:nvSpPr>
          <p:cNvPr id="4" name="Slide Number Placeholder 3"/>
          <p:cNvSpPr>
            <a:spLocks noGrp="1"/>
          </p:cNvSpPr>
          <p:nvPr>
            <p:ph type="sldNum" sz="quarter" idx="12"/>
          </p:nvPr>
        </p:nvSpPr>
        <p:spPr/>
        <p:txBody>
          <a:bodyPr/>
          <a:lstStyle/>
          <a:p>
            <a:pPr>
              <a:defRPr/>
            </a:pPr>
            <a:fld id="{30C81AC5-4B30-4C6D-B74C-3F2AEB498F33}" type="slidenum">
              <a:rPr lang="en-GB" smtClean="0"/>
              <a:pPr>
                <a:defRPr/>
              </a:pPr>
              <a:t>33</a:t>
            </a:fld>
            <a:endParaRPr lang="en-GB"/>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350" y="138113"/>
            <a:ext cx="4383088" cy="69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Lst>
        </p:spPr>
      </p:pic>
    </p:spTree>
    <p:extLst>
      <p:ext uri="{BB962C8B-B14F-4D97-AF65-F5344CB8AC3E}">
        <p14:creationId xmlns:p14="http://schemas.microsoft.com/office/powerpoint/2010/main" val="464226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dirty="0" smtClean="0"/>
              <a:t>References</a:t>
            </a:r>
            <a:endParaRPr lang="en-GB" sz="4400" dirty="0"/>
          </a:p>
        </p:txBody>
      </p:sp>
      <p:sp>
        <p:nvSpPr>
          <p:cNvPr id="3" name="Content Placeholder 2"/>
          <p:cNvSpPr>
            <a:spLocks noGrp="1"/>
          </p:cNvSpPr>
          <p:nvPr>
            <p:ph idx="1"/>
          </p:nvPr>
        </p:nvSpPr>
        <p:spPr/>
        <p:txBody>
          <a:bodyPr/>
          <a:lstStyle/>
          <a:p>
            <a:pPr marL="0" indent="0">
              <a:buNone/>
            </a:pPr>
            <a:r>
              <a:rPr lang="en-GB" sz="1600" dirty="0" smtClean="0"/>
              <a:t>Robertson</a:t>
            </a:r>
            <a:r>
              <a:rPr lang="en-GB" sz="1600" dirty="0"/>
              <a:t>, N.J. et al., 1996. Nasal deformities resulting from flow driver continuous positive airway pressure. </a:t>
            </a:r>
            <a:r>
              <a:rPr lang="en-GB" sz="1600" i="1" dirty="0"/>
              <a:t>Archives of disease in childhood. </a:t>
            </a:r>
            <a:r>
              <a:rPr lang="en-GB" sz="1600" i="1" dirty="0" err="1"/>
              <a:t>Fetal</a:t>
            </a:r>
            <a:r>
              <a:rPr lang="en-GB" sz="1600" i="1" dirty="0"/>
              <a:t> and neonatal edition</a:t>
            </a:r>
            <a:r>
              <a:rPr lang="en-GB" sz="1600" dirty="0"/>
              <a:t>, 75(3), pp.F209–12.</a:t>
            </a:r>
          </a:p>
          <a:p>
            <a:pPr marL="0" indent="0">
              <a:buNone/>
            </a:pPr>
            <a:r>
              <a:rPr lang="en-GB" sz="1600" dirty="0" smtClean="0"/>
              <a:t>Siegfried</a:t>
            </a:r>
            <a:r>
              <a:rPr lang="en-GB" sz="1600" dirty="0"/>
              <a:t>, E.C., Stone, M.S. &amp; Madison, K.C., 1992. Ultraviolet light burn: a cutaneous complication of visible light phototherapy of neonatal jaundice. </a:t>
            </a:r>
            <a:r>
              <a:rPr lang="en-GB" sz="1600" i="1" dirty="0" err="1"/>
              <a:t>Pediatric</a:t>
            </a:r>
            <a:r>
              <a:rPr lang="en-GB" sz="1600" i="1" dirty="0"/>
              <a:t> dermatology</a:t>
            </a:r>
            <a:r>
              <a:rPr lang="en-GB" sz="1600" dirty="0"/>
              <a:t>, 9(3), pp.278–82. </a:t>
            </a:r>
          </a:p>
          <a:p>
            <a:pPr marL="0" indent="0">
              <a:buNone/>
            </a:pPr>
            <a:r>
              <a:rPr lang="en-GB" sz="1600" dirty="0" err="1" smtClean="0"/>
              <a:t>Simonsen</a:t>
            </a:r>
            <a:r>
              <a:rPr lang="en-GB" sz="1600" dirty="0"/>
              <a:t>, K. et al., 1995. Iatrogenic radiant heat burns in severely </a:t>
            </a:r>
            <a:r>
              <a:rPr lang="en-GB" sz="1600" dirty="0" err="1"/>
              <a:t>asphyxic</a:t>
            </a:r>
            <a:r>
              <a:rPr lang="en-GB" sz="1600" dirty="0"/>
              <a:t> </a:t>
            </a:r>
            <a:r>
              <a:rPr lang="en-GB" sz="1600" dirty="0" err="1"/>
              <a:t>newborns</a:t>
            </a:r>
            <a:r>
              <a:rPr lang="en-GB" sz="1600" dirty="0"/>
              <a:t>. </a:t>
            </a:r>
            <a:r>
              <a:rPr lang="en-GB" sz="1600" i="1" dirty="0" err="1"/>
              <a:t>Acta</a:t>
            </a:r>
            <a:r>
              <a:rPr lang="en-GB" sz="1600" i="1" dirty="0"/>
              <a:t> </a:t>
            </a:r>
            <a:r>
              <a:rPr lang="en-GB" sz="1600" i="1" dirty="0" err="1"/>
              <a:t>Paediatrica</a:t>
            </a:r>
            <a:r>
              <a:rPr lang="en-GB" sz="1600" dirty="0"/>
              <a:t>, 84(12), pp.1438–1440. </a:t>
            </a:r>
            <a:endParaRPr lang="en-GB" sz="1600" dirty="0" smtClean="0"/>
          </a:p>
          <a:p>
            <a:pPr marL="0" indent="0">
              <a:buNone/>
            </a:pPr>
            <a:r>
              <a:rPr lang="en-GB" sz="1600" dirty="0" smtClean="0"/>
              <a:t>Wilkins</a:t>
            </a:r>
            <a:r>
              <a:rPr lang="en-GB" sz="1600" dirty="0"/>
              <a:t>, C.E. &amp; Emmerson, A.J.B., 2004. Extravasation injuries on regional neonatal units. </a:t>
            </a:r>
            <a:r>
              <a:rPr lang="en-GB" sz="1600" i="1" dirty="0"/>
              <a:t>Archives of disease in childhood. </a:t>
            </a:r>
            <a:r>
              <a:rPr lang="en-GB" sz="1600" i="1" dirty="0" err="1"/>
              <a:t>Fetal</a:t>
            </a:r>
            <a:r>
              <a:rPr lang="en-GB" sz="1600" i="1" dirty="0"/>
              <a:t> and neonatal edition</a:t>
            </a:r>
            <a:r>
              <a:rPr lang="en-GB" sz="1600" dirty="0"/>
              <a:t>, 89(3), pp.F274–5 </a:t>
            </a:r>
            <a:endParaRPr lang="en-US" altLang="en-US" sz="1600" dirty="0"/>
          </a:p>
          <a:p>
            <a:pPr marL="0" indent="0">
              <a:buNone/>
            </a:pP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pPr>
              <a:defRPr/>
            </a:pPr>
            <a:fld id="{30C81AC5-4B30-4C6D-B74C-3F2AEB498F33}" type="slidenum">
              <a:rPr lang="en-GB" smtClean="0"/>
              <a:pPr>
                <a:defRPr/>
              </a:pPr>
              <a:t>34</a:t>
            </a:fld>
            <a:endParaRPr lang="en-GB"/>
          </a:p>
        </p:txBody>
      </p:sp>
    </p:spTree>
    <p:extLst>
      <p:ext uri="{BB962C8B-B14F-4D97-AF65-F5344CB8AC3E}">
        <p14:creationId xmlns:p14="http://schemas.microsoft.com/office/powerpoint/2010/main" val="874860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Skin Damage and Neonates</a:t>
            </a:r>
            <a:endParaRPr lang="en-GB" dirty="0"/>
          </a:p>
        </p:txBody>
      </p:sp>
      <p:sp>
        <p:nvSpPr>
          <p:cNvPr id="3" name="Content Placeholder 2"/>
          <p:cNvSpPr>
            <a:spLocks noGrp="1"/>
          </p:cNvSpPr>
          <p:nvPr>
            <p:ph idx="1"/>
          </p:nvPr>
        </p:nvSpPr>
        <p:spPr/>
        <p:txBody>
          <a:bodyPr/>
          <a:lstStyle/>
          <a:p>
            <a:r>
              <a:rPr lang="en-US" sz="2000" dirty="0"/>
              <a:t>Skin damage is one of the most common iatrogenic injuries occurring in as many as 24% of NICU patients [11]. </a:t>
            </a:r>
            <a:endParaRPr lang="en-US" sz="2000" dirty="0" smtClean="0"/>
          </a:p>
          <a:p>
            <a:r>
              <a:rPr lang="en-US" sz="2000" dirty="0" smtClean="0"/>
              <a:t>The </a:t>
            </a:r>
            <a:r>
              <a:rPr lang="en-US" sz="2000" dirty="0"/>
              <a:t>literature has reported several different mechanisms of skin damage, including </a:t>
            </a:r>
            <a:endParaRPr lang="en-US" sz="2000" dirty="0" smtClean="0"/>
          </a:p>
          <a:p>
            <a:pPr lvl="1"/>
            <a:r>
              <a:rPr lang="en-US" sz="2000" dirty="0" smtClean="0"/>
              <a:t>diaper </a:t>
            </a:r>
            <a:r>
              <a:rPr lang="en-US" sz="2000" dirty="0"/>
              <a:t>dermatitis [12</a:t>
            </a:r>
            <a:r>
              <a:rPr lang="en-US" sz="2000" dirty="0" smtClean="0"/>
              <a:t>],</a:t>
            </a:r>
          </a:p>
          <a:p>
            <a:pPr lvl="1"/>
            <a:r>
              <a:rPr lang="en-US" sz="2000" dirty="0" smtClean="0"/>
              <a:t> </a:t>
            </a:r>
            <a:r>
              <a:rPr lang="en-US" sz="2000" dirty="0"/>
              <a:t>taping/adhesive injury [13], </a:t>
            </a:r>
            <a:endParaRPr lang="en-US" sz="2000" dirty="0" smtClean="0"/>
          </a:p>
          <a:p>
            <a:pPr lvl="1"/>
            <a:r>
              <a:rPr lang="en-US" sz="2000" dirty="0" smtClean="0"/>
              <a:t>extravasation </a:t>
            </a:r>
            <a:r>
              <a:rPr lang="en-US" sz="2000" dirty="0"/>
              <a:t>injury [14], </a:t>
            </a:r>
            <a:endParaRPr lang="en-US" sz="2000" dirty="0" smtClean="0"/>
          </a:p>
          <a:p>
            <a:pPr lvl="1"/>
            <a:r>
              <a:rPr lang="en-US" sz="2000" dirty="0" smtClean="0"/>
              <a:t>thermal </a:t>
            </a:r>
            <a:r>
              <a:rPr lang="en-US" sz="2000" dirty="0"/>
              <a:t>injury [15] </a:t>
            </a:r>
            <a:endParaRPr lang="en-US" sz="2000" dirty="0" smtClean="0"/>
          </a:p>
          <a:p>
            <a:pPr lvl="1"/>
            <a:r>
              <a:rPr lang="en-US" sz="2000" dirty="0" smtClean="0"/>
              <a:t>and </a:t>
            </a:r>
            <a:r>
              <a:rPr lang="en-US" sz="2000" dirty="0"/>
              <a:t>pressure ulcers [16</a:t>
            </a:r>
            <a:r>
              <a:rPr lang="en-US" sz="2000" dirty="0" smtClean="0"/>
              <a:t>].</a:t>
            </a:r>
          </a:p>
        </p:txBody>
      </p:sp>
      <p:sp>
        <p:nvSpPr>
          <p:cNvPr id="4" name="Slide Number Placeholder 3"/>
          <p:cNvSpPr>
            <a:spLocks noGrp="1"/>
          </p:cNvSpPr>
          <p:nvPr>
            <p:ph type="sldNum" sz="quarter" idx="12"/>
          </p:nvPr>
        </p:nvSpPr>
        <p:spPr/>
        <p:txBody>
          <a:bodyPr/>
          <a:lstStyle/>
          <a:p>
            <a:pPr>
              <a:defRPr/>
            </a:pPr>
            <a:fld id="{30C81AC5-4B30-4C6D-B74C-3F2AEB498F33}" type="slidenum">
              <a:rPr lang="en-GB" smtClean="0"/>
              <a:pPr>
                <a:defRPr/>
              </a:pPr>
              <a:t>4</a:t>
            </a:fld>
            <a:endParaRPr lang="en-GB"/>
          </a:p>
        </p:txBody>
      </p:sp>
      <p:pic>
        <p:nvPicPr>
          <p:cNvPr id="6" name="Picture 5"/>
          <p:cNvPicPr>
            <a:picLocks noChangeAspect="1"/>
          </p:cNvPicPr>
          <p:nvPr/>
        </p:nvPicPr>
        <p:blipFill>
          <a:blip r:embed="rId2"/>
          <a:stretch>
            <a:fillRect/>
          </a:stretch>
        </p:blipFill>
        <p:spPr>
          <a:xfrm>
            <a:off x="4378846" y="3646433"/>
            <a:ext cx="4765154" cy="2311455"/>
          </a:xfrm>
          <a:prstGeom prst="rect">
            <a:avLst/>
          </a:prstGeom>
        </p:spPr>
      </p:pic>
    </p:spTree>
    <p:extLst>
      <p:ext uri="{BB962C8B-B14F-4D97-AF65-F5344CB8AC3E}">
        <p14:creationId xmlns:p14="http://schemas.microsoft.com/office/powerpoint/2010/main" val="982236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804069"/>
            <a:ext cx="8496300" cy="649288"/>
          </a:xfrm>
        </p:spPr>
        <p:txBody>
          <a:bodyPr/>
          <a:lstStyle/>
          <a:p>
            <a:r>
              <a:rPr lang="en-GB" dirty="0" smtClean="0"/>
              <a:t>Neonates and Pressure Ulcers</a:t>
            </a:r>
            <a:endParaRPr lang="en-GB" dirty="0"/>
          </a:p>
        </p:txBody>
      </p:sp>
      <p:sp>
        <p:nvSpPr>
          <p:cNvPr id="3" name="Content Placeholder 2"/>
          <p:cNvSpPr>
            <a:spLocks noGrp="1"/>
          </p:cNvSpPr>
          <p:nvPr>
            <p:ph idx="1"/>
          </p:nvPr>
        </p:nvSpPr>
        <p:spPr>
          <a:xfrm>
            <a:off x="323850" y="1700213"/>
            <a:ext cx="6192366" cy="4114800"/>
          </a:xfrm>
        </p:spPr>
        <p:txBody>
          <a:bodyPr/>
          <a:lstStyle/>
          <a:p>
            <a:r>
              <a:rPr lang="en-US" sz="2000" dirty="0" smtClean="0"/>
              <a:t>PUs in neonates have a reported </a:t>
            </a:r>
            <a:r>
              <a:rPr lang="en-US" sz="2000" dirty="0"/>
              <a:t>prevalence rates as high as 23% [16].  </a:t>
            </a:r>
          </a:p>
          <a:p>
            <a:r>
              <a:rPr lang="en-US" sz="2000" dirty="0" smtClean="0"/>
              <a:t>A key </a:t>
            </a:r>
            <a:r>
              <a:rPr lang="en-US" sz="2000" dirty="0"/>
              <a:t>reasons for these </a:t>
            </a:r>
            <a:r>
              <a:rPr lang="en-US" sz="2000" dirty="0" smtClean="0"/>
              <a:t>prevalence </a:t>
            </a:r>
            <a:r>
              <a:rPr lang="en-US" sz="2000" dirty="0"/>
              <a:t>rates is the use of equipment and devices, which is implicated in more than 50% of </a:t>
            </a:r>
            <a:r>
              <a:rPr lang="en-US" sz="2000" dirty="0" smtClean="0"/>
              <a:t>PUs in </a:t>
            </a:r>
            <a:r>
              <a:rPr lang="en-US" sz="2000" dirty="0"/>
              <a:t>neonates [5].  </a:t>
            </a:r>
          </a:p>
          <a:p>
            <a:r>
              <a:rPr lang="en-US" sz="2000" dirty="0"/>
              <a:t>An example of these devices is nasal continuous positive airway pressure (</a:t>
            </a:r>
            <a:r>
              <a:rPr lang="en-US" sz="2000" dirty="0" err="1" smtClean="0"/>
              <a:t>nCPAP</a:t>
            </a:r>
            <a:r>
              <a:rPr lang="en-US" sz="2000" dirty="0" smtClean="0"/>
              <a:t>). </a:t>
            </a:r>
            <a:r>
              <a:rPr lang="en-US" sz="2000" dirty="0"/>
              <a:t>R</a:t>
            </a:r>
            <a:r>
              <a:rPr lang="en-US" sz="2000" dirty="0" smtClean="0"/>
              <a:t>ecent </a:t>
            </a:r>
            <a:r>
              <a:rPr lang="en-US" sz="2000" dirty="0"/>
              <a:t>evidence </a:t>
            </a:r>
            <a:r>
              <a:rPr lang="en-US" sz="2000" dirty="0" smtClean="0"/>
              <a:t>highlighted an incidence of </a:t>
            </a:r>
            <a:r>
              <a:rPr lang="en-US" sz="2000" dirty="0"/>
              <a:t>40</a:t>
            </a:r>
            <a:r>
              <a:rPr lang="en-US" sz="2000" dirty="0" smtClean="0"/>
              <a:t>%. </a:t>
            </a:r>
            <a:endParaRPr lang="en-US" sz="2000" dirty="0"/>
          </a:p>
          <a:p>
            <a:r>
              <a:rPr lang="en-US" sz="2000" dirty="0"/>
              <a:t>The high incidence </a:t>
            </a:r>
            <a:r>
              <a:rPr lang="en-US" sz="2000" dirty="0" smtClean="0"/>
              <a:t>of </a:t>
            </a:r>
            <a:r>
              <a:rPr lang="en-US" sz="2000" dirty="0"/>
              <a:t>trauma has been correlated with low gestational age and birth weight [21]. </a:t>
            </a:r>
            <a:endParaRPr lang="en-US" sz="2000" dirty="0" smtClean="0"/>
          </a:p>
          <a:p>
            <a:r>
              <a:rPr lang="en-US" sz="2000" dirty="0"/>
              <a:t>T</a:t>
            </a:r>
            <a:r>
              <a:rPr lang="en-US" sz="2000" dirty="0" smtClean="0"/>
              <a:t>he </a:t>
            </a:r>
            <a:r>
              <a:rPr lang="en-US" sz="2000" dirty="0"/>
              <a:t>consequence of the trauma </a:t>
            </a:r>
            <a:r>
              <a:rPr lang="en-US" sz="2000" dirty="0" smtClean="0"/>
              <a:t>has</a:t>
            </a:r>
            <a:r>
              <a:rPr lang="en-US" sz="2000" dirty="0"/>
              <a:t>, in some cases, necessitated </a:t>
            </a:r>
            <a:r>
              <a:rPr lang="en-US" sz="2000" dirty="0" smtClean="0"/>
              <a:t>cosmetic/functional </a:t>
            </a:r>
            <a:r>
              <a:rPr lang="en-US" sz="2000" dirty="0"/>
              <a:t>surgery [23]. </a:t>
            </a:r>
            <a:endParaRPr lang="en-GB" sz="2000" dirty="0"/>
          </a:p>
          <a:p>
            <a:endParaRPr lang="en-GB" sz="2000" dirty="0"/>
          </a:p>
        </p:txBody>
      </p:sp>
      <p:sp>
        <p:nvSpPr>
          <p:cNvPr id="4" name="Slide Number Placeholder 3"/>
          <p:cNvSpPr>
            <a:spLocks noGrp="1"/>
          </p:cNvSpPr>
          <p:nvPr>
            <p:ph type="sldNum" sz="quarter" idx="12"/>
          </p:nvPr>
        </p:nvSpPr>
        <p:spPr/>
        <p:txBody>
          <a:bodyPr/>
          <a:lstStyle/>
          <a:p>
            <a:pPr>
              <a:defRPr/>
            </a:pPr>
            <a:fld id="{30C81AC5-4B30-4C6D-B74C-3F2AEB498F33}" type="slidenum">
              <a:rPr lang="en-GB" smtClean="0"/>
              <a:pPr>
                <a:defRPr/>
              </a:pPr>
              <a:t>5</a:t>
            </a:fld>
            <a:endParaRPr lang="en-GB"/>
          </a:p>
        </p:txBody>
      </p:sp>
      <p:pic>
        <p:nvPicPr>
          <p:cNvPr id="5" name="Picture 4"/>
          <p:cNvPicPr>
            <a:picLocks noChangeAspect="1"/>
          </p:cNvPicPr>
          <p:nvPr/>
        </p:nvPicPr>
        <p:blipFill>
          <a:blip r:embed="rId2"/>
          <a:stretch>
            <a:fillRect/>
          </a:stretch>
        </p:blipFill>
        <p:spPr>
          <a:xfrm>
            <a:off x="6444208" y="1844824"/>
            <a:ext cx="2638462" cy="2160240"/>
          </a:xfrm>
          <a:prstGeom prst="rect">
            <a:avLst/>
          </a:prstGeom>
        </p:spPr>
      </p:pic>
      <p:pic>
        <p:nvPicPr>
          <p:cNvPr id="6" name="Picture 5"/>
          <p:cNvPicPr>
            <a:picLocks noChangeAspect="1"/>
          </p:cNvPicPr>
          <p:nvPr/>
        </p:nvPicPr>
        <p:blipFill>
          <a:blip r:embed="rId3"/>
          <a:stretch>
            <a:fillRect/>
          </a:stretch>
        </p:blipFill>
        <p:spPr>
          <a:xfrm>
            <a:off x="6588224" y="4052180"/>
            <a:ext cx="1944216" cy="2667808"/>
          </a:xfrm>
          <a:prstGeom prst="rect">
            <a:avLst/>
          </a:prstGeom>
        </p:spPr>
      </p:pic>
    </p:spTree>
    <p:extLst>
      <p:ext uri="{BB962C8B-B14F-4D97-AF65-F5344CB8AC3E}">
        <p14:creationId xmlns:p14="http://schemas.microsoft.com/office/powerpoint/2010/main" val="855350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idx="1"/>
            <p:extLst/>
          </p:nvPr>
        </p:nvGraphicFramePr>
        <p:xfrm>
          <a:off x="446088" y="1484784"/>
          <a:ext cx="8229600" cy="5379221"/>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xmlns="" val="20000"/>
                    </a:ext>
                  </a:extLst>
                </a:gridCol>
                <a:gridCol w="27432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203710">
                <a:tc>
                  <a:txBody>
                    <a:bodyPr/>
                    <a:lstStyle/>
                    <a:p>
                      <a:pPr algn="l">
                        <a:lnSpc>
                          <a:spcPct val="115000"/>
                        </a:lnSpc>
                        <a:spcAft>
                          <a:spcPts val="1000"/>
                        </a:spcAft>
                        <a:tabLst>
                          <a:tab pos="704850" algn="l"/>
                        </a:tabLst>
                      </a:pPr>
                      <a:r>
                        <a:rPr lang="en-GB" sz="1600" dirty="0">
                          <a:effectLst/>
                        </a:rPr>
                        <a:t>Device	</a:t>
                      </a:r>
                      <a:endParaRPr lang="en-GB" sz="1600" dirty="0">
                        <a:effectLst/>
                        <a:latin typeface="Calibri"/>
                        <a:ea typeface="SimSun"/>
                        <a:cs typeface="Arial"/>
                      </a:endParaRPr>
                    </a:p>
                  </a:txBody>
                  <a:tcPr marL="66427" marR="66427" marT="0" marB="0"/>
                </a:tc>
                <a:tc>
                  <a:txBody>
                    <a:bodyPr/>
                    <a:lstStyle/>
                    <a:p>
                      <a:pPr algn="l">
                        <a:lnSpc>
                          <a:spcPct val="115000"/>
                        </a:lnSpc>
                        <a:spcAft>
                          <a:spcPts val="1000"/>
                        </a:spcAft>
                      </a:pPr>
                      <a:r>
                        <a:rPr lang="en-GB" sz="1600" dirty="0">
                          <a:effectLst/>
                        </a:rPr>
                        <a:t>Type of damage</a:t>
                      </a:r>
                      <a:endParaRPr lang="en-GB" sz="1600" dirty="0">
                        <a:effectLst/>
                        <a:latin typeface="Calibri"/>
                        <a:ea typeface="SimSun"/>
                        <a:cs typeface="Arial"/>
                      </a:endParaRPr>
                    </a:p>
                  </a:txBody>
                  <a:tcPr marL="66427" marR="66427" marT="0" marB="0"/>
                </a:tc>
                <a:tc>
                  <a:txBody>
                    <a:bodyPr/>
                    <a:lstStyle/>
                    <a:p>
                      <a:pPr algn="l">
                        <a:lnSpc>
                          <a:spcPct val="115000"/>
                        </a:lnSpc>
                        <a:spcAft>
                          <a:spcPts val="1000"/>
                        </a:spcAft>
                      </a:pPr>
                      <a:r>
                        <a:rPr lang="en-GB" sz="1600" dirty="0">
                          <a:effectLst/>
                        </a:rPr>
                        <a:t>References</a:t>
                      </a:r>
                      <a:endParaRPr lang="en-GB" sz="1600" dirty="0">
                        <a:effectLst/>
                        <a:latin typeface="Calibri"/>
                        <a:ea typeface="SimSun"/>
                        <a:cs typeface="Arial"/>
                      </a:endParaRPr>
                    </a:p>
                  </a:txBody>
                  <a:tcPr marL="66427" marR="66427" marT="0" marB="0"/>
                </a:tc>
                <a:extLst>
                  <a:ext uri="{0D108BD9-81ED-4DB2-BD59-A6C34878D82A}">
                    <a16:rowId xmlns:a16="http://schemas.microsoft.com/office/drawing/2014/main" xmlns="" val="10000"/>
                  </a:ext>
                </a:extLst>
              </a:tr>
              <a:tr h="487748">
                <a:tc>
                  <a:txBody>
                    <a:bodyPr/>
                    <a:lstStyle/>
                    <a:p>
                      <a:pPr algn="l">
                        <a:lnSpc>
                          <a:spcPct val="115000"/>
                        </a:lnSpc>
                        <a:spcAft>
                          <a:spcPts val="1000"/>
                        </a:spcAft>
                      </a:pPr>
                      <a:r>
                        <a:rPr lang="en-GB" sz="1400" b="0">
                          <a:effectLst/>
                        </a:rPr>
                        <a:t>nCPAP (prongs and mask delivery systems)</a:t>
                      </a:r>
                      <a:endParaRPr lang="en-GB" sz="1400" b="0">
                        <a:effectLst/>
                        <a:latin typeface="Calibri"/>
                        <a:ea typeface="SimSun"/>
                        <a:cs typeface="Arial"/>
                      </a:endParaRPr>
                    </a:p>
                  </a:txBody>
                  <a:tcPr marL="66427" marR="66427" marT="0" marB="0"/>
                </a:tc>
                <a:tc>
                  <a:txBody>
                    <a:bodyPr/>
                    <a:lstStyle/>
                    <a:p>
                      <a:pPr algn="l">
                        <a:lnSpc>
                          <a:spcPct val="115000"/>
                        </a:lnSpc>
                        <a:spcAft>
                          <a:spcPts val="1000"/>
                        </a:spcAft>
                      </a:pPr>
                      <a:r>
                        <a:rPr lang="en-GB" sz="1400">
                          <a:effectLst/>
                        </a:rPr>
                        <a:t>Pressure ulcers, septal erosion, unspecified nasal damage</a:t>
                      </a:r>
                      <a:endParaRPr lang="en-GB" sz="1400">
                        <a:effectLst/>
                        <a:latin typeface="Calibri"/>
                        <a:ea typeface="SimSun"/>
                        <a:cs typeface="Arial"/>
                      </a:endParaRPr>
                    </a:p>
                  </a:txBody>
                  <a:tcPr marL="66427" marR="66427" marT="0" marB="0"/>
                </a:tc>
                <a:tc>
                  <a:txBody>
                    <a:bodyPr/>
                    <a:lstStyle/>
                    <a:p>
                      <a:pPr algn="l">
                        <a:lnSpc>
                          <a:spcPct val="115000"/>
                        </a:lnSpc>
                        <a:spcAft>
                          <a:spcPts val="1000"/>
                        </a:spcAft>
                      </a:pPr>
                      <a:r>
                        <a:rPr lang="fr-FR" sz="1400" dirty="0">
                          <a:effectLst/>
                        </a:rPr>
                        <a:t>(</a:t>
                      </a:r>
                      <a:r>
                        <a:rPr lang="fr-FR" sz="1400" dirty="0" err="1">
                          <a:effectLst/>
                        </a:rPr>
                        <a:t>Alsop</a:t>
                      </a:r>
                      <a:r>
                        <a:rPr lang="fr-FR" sz="1400" dirty="0">
                          <a:effectLst/>
                        </a:rPr>
                        <a:t> et al. 2008; </a:t>
                      </a:r>
                      <a:r>
                        <a:rPr lang="fr-FR" sz="1400" dirty="0" err="1">
                          <a:effectLst/>
                        </a:rPr>
                        <a:t>Buettiker</a:t>
                      </a:r>
                      <a:r>
                        <a:rPr lang="fr-FR" sz="1400" dirty="0">
                          <a:effectLst/>
                        </a:rPr>
                        <a:t> et al. 2004; Robertson et al. 1996; Fischer et al. 2010)</a:t>
                      </a:r>
                      <a:endParaRPr lang="en-GB" sz="1400" dirty="0">
                        <a:effectLst/>
                        <a:latin typeface="Calibri"/>
                        <a:ea typeface="SimSun"/>
                        <a:cs typeface="Arial"/>
                      </a:endParaRPr>
                    </a:p>
                  </a:txBody>
                  <a:tcPr marL="66427" marR="66427" marT="0" marB="0"/>
                </a:tc>
                <a:extLst>
                  <a:ext uri="{0D108BD9-81ED-4DB2-BD59-A6C34878D82A}">
                    <a16:rowId xmlns:a16="http://schemas.microsoft.com/office/drawing/2014/main" xmlns="" val="10001"/>
                  </a:ext>
                </a:extLst>
              </a:tr>
              <a:tr h="359814">
                <a:tc>
                  <a:txBody>
                    <a:bodyPr/>
                    <a:lstStyle/>
                    <a:p>
                      <a:pPr algn="l">
                        <a:lnSpc>
                          <a:spcPct val="115000"/>
                        </a:lnSpc>
                        <a:spcAft>
                          <a:spcPts val="1000"/>
                        </a:spcAft>
                      </a:pPr>
                      <a:r>
                        <a:rPr lang="fr-FR" sz="1400" b="0">
                          <a:effectLst/>
                        </a:rPr>
                        <a:t>nCPAP hats</a:t>
                      </a:r>
                      <a:endParaRPr lang="en-GB" sz="1400" b="0">
                        <a:effectLst/>
                        <a:latin typeface="Calibri"/>
                        <a:ea typeface="SimSun"/>
                        <a:cs typeface="Arial"/>
                      </a:endParaRPr>
                    </a:p>
                  </a:txBody>
                  <a:tcPr marL="66427" marR="66427" marT="0" marB="0"/>
                </a:tc>
                <a:tc>
                  <a:txBody>
                    <a:bodyPr/>
                    <a:lstStyle/>
                    <a:p>
                      <a:pPr algn="l">
                        <a:lnSpc>
                          <a:spcPct val="115000"/>
                        </a:lnSpc>
                        <a:spcAft>
                          <a:spcPts val="1000"/>
                        </a:spcAft>
                      </a:pPr>
                      <a:r>
                        <a:rPr lang="fr-FR" sz="1400">
                          <a:effectLst/>
                        </a:rPr>
                        <a:t>Forehead necrosis</a:t>
                      </a:r>
                      <a:endParaRPr lang="en-GB" sz="1400">
                        <a:effectLst/>
                        <a:latin typeface="Calibri"/>
                        <a:ea typeface="SimSun"/>
                        <a:cs typeface="Arial"/>
                      </a:endParaRPr>
                    </a:p>
                  </a:txBody>
                  <a:tcPr marL="66427" marR="66427" marT="0" marB="0"/>
                </a:tc>
                <a:tc>
                  <a:txBody>
                    <a:bodyPr/>
                    <a:lstStyle/>
                    <a:p>
                      <a:pPr algn="l">
                        <a:lnSpc>
                          <a:spcPct val="115000"/>
                        </a:lnSpc>
                        <a:spcAft>
                          <a:spcPts val="1000"/>
                        </a:spcAft>
                      </a:pPr>
                      <a:r>
                        <a:rPr lang="en-GB" sz="1400">
                          <a:effectLst/>
                        </a:rPr>
                        <a:t>(Hogeling et al. 2012)</a:t>
                      </a:r>
                      <a:endParaRPr lang="en-GB" sz="1400">
                        <a:effectLst/>
                        <a:latin typeface="Calibri"/>
                        <a:ea typeface="SimSun"/>
                        <a:cs typeface="Arial"/>
                      </a:endParaRPr>
                    </a:p>
                  </a:txBody>
                  <a:tcPr marL="66427" marR="66427" marT="0" marB="0"/>
                </a:tc>
                <a:extLst>
                  <a:ext uri="{0D108BD9-81ED-4DB2-BD59-A6C34878D82A}">
                    <a16:rowId xmlns:a16="http://schemas.microsoft.com/office/drawing/2014/main" xmlns="" val="10002"/>
                  </a:ext>
                </a:extLst>
              </a:tr>
              <a:tr h="407421">
                <a:tc>
                  <a:txBody>
                    <a:bodyPr/>
                    <a:lstStyle/>
                    <a:p>
                      <a:pPr algn="l">
                        <a:lnSpc>
                          <a:spcPct val="115000"/>
                        </a:lnSpc>
                        <a:spcAft>
                          <a:spcPts val="1000"/>
                        </a:spcAft>
                      </a:pPr>
                      <a:r>
                        <a:rPr lang="en-GB" sz="1400" b="0">
                          <a:effectLst/>
                        </a:rPr>
                        <a:t>Intravenous and intra-arterial catheters </a:t>
                      </a:r>
                      <a:endParaRPr lang="en-GB" sz="1400" b="0">
                        <a:effectLst/>
                        <a:latin typeface="Calibri"/>
                        <a:ea typeface="SimSun"/>
                        <a:cs typeface="Arial"/>
                      </a:endParaRPr>
                    </a:p>
                  </a:txBody>
                  <a:tcPr marL="66427" marR="66427" marT="0" marB="0"/>
                </a:tc>
                <a:tc>
                  <a:txBody>
                    <a:bodyPr/>
                    <a:lstStyle/>
                    <a:p>
                      <a:pPr algn="l">
                        <a:lnSpc>
                          <a:spcPct val="115000"/>
                        </a:lnSpc>
                        <a:spcAft>
                          <a:spcPts val="1000"/>
                        </a:spcAft>
                      </a:pPr>
                      <a:r>
                        <a:rPr lang="en-GB" sz="1400" dirty="0">
                          <a:effectLst/>
                        </a:rPr>
                        <a:t>Extravasation injury, </a:t>
                      </a:r>
                      <a:r>
                        <a:rPr lang="en-GB" sz="1400" dirty="0" err="1">
                          <a:effectLst/>
                        </a:rPr>
                        <a:t>needlemarks</a:t>
                      </a:r>
                      <a:endParaRPr lang="en-GB" sz="1400" dirty="0">
                        <a:effectLst/>
                        <a:latin typeface="Calibri"/>
                        <a:ea typeface="SimSun"/>
                        <a:cs typeface="Arial"/>
                      </a:endParaRPr>
                    </a:p>
                  </a:txBody>
                  <a:tcPr marL="66427" marR="66427" marT="0" marB="0"/>
                </a:tc>
                <a:tc>
                  <a:txBody>
                    <a:bodyPr/>
                    <a:lstStyle/>
                    <a:p>
                      <a:pPr algn="l">
                        <a:lnSpc>
                          <a:spcPct val="115000"/>
                        </a:lnSpc>
                        <a:spcAft>
                          <a:spcPts val="1000"/>
                        </a:spcAft>
                      </a:pPr>
                      <a:r>
                        <a:rPr lang="en-GB" sz="1400" dirty="0">
                          <a:effectLst/>
                        </a:rPr>
                        <a:t>(Wilkins &amp; Emmerson 2004; Fox &amp; Rutter 1998)</a:t>
                      </a:r>
                      <a:endParaRPr lang="en-GB" sz="1400" dirty="0">
                        <a:effectLst/>
                        <a:latin typeface="Calibri"/>
                        <a:ea typeface="SimSun"/>
                        <a:cs typeface="Arial"/>
                      </a:endParaRPr>
                    </a:p>
                  </a:txBody>
                  <a:tcPr marL="66427" marR="66427" marT="0" marB="0"/>
                </a:tc>
                <a:extLst>
                  <a:ext uri="{0D108BD9-81ED-4DB2-BD59-A6C34878D82A}">
                    <a16:rowId xmlns:a16="http://schemas.microsoft.com/office/drawing/2014/main" xmlns="" val="10003"/>
                  </a:ext>
                </a:extLst>
              </a:tr>
              <a:tr h="358584">
                <a:tc>
                  <a:txBody>
                    <a:bodyPr/>
                    <a:lstStyle/>
                    <a:p>
                      <a:pPr algn="l">
                        <a:lnSpc>
                          <a:spcPct val="115000"/>
                        </a:lnSpc>
                        <a:spcAft>
                          <a:spcPts val="1000"/>
                        </a:spcAft>
                      </a:pPr>
                      <a:r>
                        <a:rPr lang="en-GB" sz="1400" b="0">
                          <a:effectLst/>
                        </a:rPr>
                        <a:t>Oxygen cannulae</a:t>
                      </a:r>
                      <a:endParaRPr lang="en-GB" sz="1400" b="0">
                        <a:effectLst/>
                        <a:latin typeface="Calibri"/>
                        <a:ea typeface="SimSun"/>
                        <a:cs typeface="Arial"/>
                      </a:endParaRPr>
                    </a:p>
                  </a:txBody>
                  <a:tcPr marL="66427" marR="66427" marT="0" marB="0"/>
                </a:tc>
                <a:tc>
                  <a:txBody>
                    <a:bodyPr/>
                    <a:lstStyle/>
                    <a:p>
                      <a:pPr algn="l">
                        <a:lnSpc>
                          <a:spcPct val="115000"/>
                        </a:lnSpc>
                        <a:spcAft>
                          <a:spcPts val="1000"/>
                        </a:spcAft>
                      </a:pPr>
                      <a:r>
                        <a:rPr lang="en-GB" sz="1400" dirty="0">
                          <a:effectLst/>
                        </a:rPr>
                        <a:t>Nasal mucosal damage</a:t>
                      </a:r>
                      <a:endParaRPr lang="en-GB" sz="1400" dirty="0">
                        <a:effectLst/>
                        <a:latin typeface="Calibri"/>
                        <a:ea typeface="SimSun"/>
                        <a:cs typeface="Arial"/>
                      </a:endParaRPr>
                    </a:p>
                  </a:txBody>
                  <a:tcPr marL="66427" marR="66427" marT="0" marB="0"/>
                </a:tc>
                <a:tc>
                  <a:txBody>
                    <a:bodyPr/>
                    <a:lstStyle/>
                    <a:p>
                      <a:pPr algn="l">
                        <a:lnSpc>
                          <a:spcPct val="115000"/>
                        </a:lnSpc>
                        <a:spcAft>
                          <a:spcPts val="1000"/>
                        </a:spcAft>
                      </a:pPr>
                      <a:r>
                        <a:rPr lang="en-GB" sz="1400">
                          <a:effectLst/>
                        </a:rPr>
                        <a:t>(Kopelman &amp; Holbert 2003)</a:t>
                      </a:r>
                      <a:endParaRPr lang="en-GB" sz="1400">
                        <a:effectLst/>
                        <a:latin typeface="Calibri"/>
                        <a:ea typeface="SimSun"/>
                        <a:cs typeface="Arial"/>
                      </a:endParaRPr>
                    </a:p>
                  </a:txBody>
                  <a:tcPr marL="66427" marR="66427" marT="0" marB="0"/>
                </a:tc>
                <a:extLst>
                  <a:ext uri="{0D108BD9-81ED-4DB2-BD59-A6C34878D82A}">
                    <a16:rowId xmlns:a16="http://schemas.microsoft.com/office/drawing/2014/main" xmlns="" val="10004"/>
                  </a:ext>
                </a:extLst>
              </a:tr>
              <a:tr h="407421">
                <a:tc>
                  <a:txBody>
                    <a:bodyPr/>
                    <a:lstStyle/>
                    <a:p>
                      <a:pPr algn="l">
                        <a:lnSpc>
                          <a:spcPct val="115000"/>
                        </a:lnSpc>
                        <a:spcAft>
                          <a:spcPts val="1000"/>
                        </a:spcAft>
                      </a:pPr>
                      <a:r>
                        <a:rPr lang="en-GB" sz="1400" b="0">
                          <a:effectLst/>
                        </a:rPr>
                        <a:t>Cooling jackets</a:t>
                      </a:r>
                      <a:endParaRPr lang="en-GB" sz="1400" b="0">
                        <a:effectLst/>
                        <a:latin typeface="Calibri"/>
                        <a:ea typeface="SimSun"/>
                        <a:cs typeface="Arial"/>
                      </a:endParaRPr>
                    </a:p>
                  </a:txBody>
                  <a:tcPr marL="66427" marR="66427" marT="0" marB="0"/>
                </a:tc>
                <a:tc>
                  <a:txBody>
                    <a:bodyPr/>
                    <a:lstStyle/>
                    <a:p>
                      <a:pPr algn="l">
                        <a:lnSpc>
                          <a:spcPct val="115000"/>
                        </a:lnSpc>
                        <a:spcAft>
                          <a:spcPts val="1000"/>
                        </a:spcAft>
                      </a:pPr>
                      <a:r>
                        <a:rPr lang="en-GB" sz="1400" dirty="0">
                          <a:effectLst/>
                        </a:rPr>
                        <a:t>Subcutaneous fat necrosis, necrotic skin lesions</a:t>
                      </a:r>
                      <a:endParaRPr lang="en-GB" sz="1400" dirty="0">
                        <a:effectLst/>
                        <a:latin typeface="Calibri"/>
                        <a:ea typeface="SimSun"/>
                        <a:cs typeface="Arial"/>
                      </a:endParaRPr>
                    </a:p>
                  </a:txBody>
                  <a:tcPr marL="66427" marR="66427" marT="0" marB="0"/>
                </a:tc>
                <a:tc>
                  <a:txBody>
                    <a:bodyPr/>
                    <a:lstStyle/>
                    <a:p>
                      <a:pPr algn="l">
                        <a:lnSpc>
                          <a:spcPct val="115000"/>
                        </a:lnSpc>
                        <a:spcAft>
                          <a:spcPts val="1000"/>
                        </a:spcAft>
                      </a:pPr>
                      <a:r>
                        <a:rPr lang="en-GB" sz="1400" dirty="0">
                          <a:effectLst/>
                        </a:rPr>
                        <a:t>(</a:t>
                      </a:r>
                      <a:r>
                        <a:rPr lang="en-GB" sz="1400" dirty="0" err="1">
                          <a:effectLst/>
                        </a:rPr>
                        <a:t>Fumagalli</a:t>
                      </a:r>
                      <a:r>
                        <a:rPr lang="en-GB" sz="1400" dirty="0">
                          <a:effectLst/>
                        </a:rPr>
                        <a:t> et al. </a:t>
                      </a:r>
                      <a:r>
                        <a:rPr lang="en-GB" sz="1400" dirty="0" smtClean="0">
                          <a:effectLst/>
                        </a:rPr>
                        <a:t>2011;</a:t>
                      </a:r>
                      <a:r>
                        <a:rPr lang="en-GB" sz="1400" baseline="0" dirty="0" smtClean="0">
                          <a:effectLst/>
                        </a:rPr>
                        <a:t> </a:t>
                      </a:r>
                      <a:r>
                        <a:rPr lang="en-GB" sz="1400" dirty="0" err="1" smtClean="0">
                          <a:effectLst/>
                        </a:rPr>
                        <a:t>Oza</a:t>
                      </a:r>
                      <a:r>
                        <a:rPr lang="en-GB" sz="1400" dirty="0" smtClean="0">
                          <a:effectLst/>
                        </a:rPr>
                        <a:t> </a:t>
                      </a:r>
                      <a:r>
                        <a:rPr lang="en-GB" sz="1400" dirty="0">
                          <a:effectLst/>
                        </a:rPr>
                        <a:t>et al. </a:t>
                      </a:r>
                      <a:r>
                        <a:rPr lang="en-GB" sz="1400" dirty="0" smtClean="0">
                          <a:effectLst/>
                        </a:rPr>
                        <a:t>2010;</a:t>
                      </a:r>
                      <a:r>
                        <a:rPr lang="en-GB" sz="1400" baseline="0" dirty="0" smtClean="0">
                          <a:effectLst/>
                        </a:rPr>
                        <a:t> </a:t>
                      </a:r>
                      <a:r>
                        <a:rPr lang="en-GB" sz="1400" dirty="0" err="1" smtClean="0">
                          <a:effectLst/>
                        </a:rPr>
                        <a:t>Demirel</a:t>
                      </a:r>
                      <a:r>
                        <a:rPr lang="en-GB" sz="1400" dirty="0" smtClean="0">
                          <a:effectLst/>
                        </a:rPr>
                        <a:t> </a:t>
                      </a:r>
                      <a:r>
                        <a:rPr lang="en-GB" sz="1400" dirty="0">
                          <a:effectLst/>
                        </a:rPr>
                        <a:t>et al. 2013)</a:t>
                      </a:r>
                      <a:endParaRPr lang="en-GB" sz="1400" dirty="0">
                        <a:effectLst/>
                        <a:latin typeface="Calibri"/>
                        <a:ea typeface="SimSun"/>
                        <a:cs typeface="Arial"/>
                      </a:endParaRPr>
                    </a:p>
                  </a:txBody>
                  <a:tcPr marL="66427" marR="66427" marT="0" marB="0"/>
                </a:tc>
                <a:extLst>
                  <a:ext uri="{0D108BD9-81ED-4DB2-BD59-A6C34878D82A}">
                    <a16:rowId xmlns:a16="http://schemas.microsoft.com/office/drawing/2014/main" xmlns="" val="10005"/>
                  </a:ext>
                </a:extLst>
              </a:tr>
              <a:tr h="407421">
                <a:tc>
                  <a:txBody>
                    <a:bodyPr/>
                    <a:lstStyle/>
                    <a:p>
                      <a:pPr algn="l">
                        <a:lnSpc>
                          <a:spcPct val="115000"/>
                        </a:lnSpc>
                        <a:spcAft>
                          <a:spcPts val="1000"/>
                        </a:spcAft>
                      </a:pPr>
                      <a:r>
                        <a:rPr lang="en-GB" sz="1400" b="0">
                          <a:effectLst/>
                        </a:rPr>
                        <a:t>Transilluminators</a:t>
                      </a:r>
                      <a:endParaRPr lang="en-GB" sz="1400" b="0">
                        <a:effectLst/>
                        <a:latin typeface="Calibri"/>
                        <a:ea typeface="SimSun"/>
                        <a:cs typeface="Arial"/>
                      </a:endParaRPr>
                    </a:p>
                  </a:txBody>
                  <a:tcPr marL="66427" marR="66427" marT="0" marB="0"/>
                </a:tc>
                <a:tc>
                  <a:txBody>
                    <a:bodyPr/>
                    <a:lstStyle/>
                    <a:p>
                      <a:pPr algn="l">
                        <a:lnSpc>
                          <a:spcPct val="115000"/>
                        </a:lnSpc>
                        <a:spcAft>
                          <a:spcPts val="1000"/>
                        </a:spcAft>
                      </a:pPr>
                      <a:r>
                        <a:rPr lang="en-GB" sz="1400" dirty="0">
                          <a:effectLst/>
                        </a:rPr>
                        <a:t>Burns</a:t>
                      </a:r>
                      <a:endParaRPr lang="en-GB" sz="1400" dirty="0">
                        <a:effectLst/>
                        <a:latin typeface="Calibri"/>
                        <a:ea typeface="SimSun"/>
                        <a:cs typeface="Arial"/>
                      </a:endParaRPr>
                    </a:p>
                  </a:txBody>
                  <a:tcPr marL="66427" marR="66427" marT="0" marB="0"/>
                </a:tc>
                <a:tc>
                  <a:txBody>
                    <a:bodyPr/>
                    <a:lstStyle/>
                    <a:p>
                      <a:pPr algn="l">
                        <a:lnSpc>
                          <a:spcPct val="115000"/>
                        </a:lnSpc>
                        <a:spcAft>
                          <a:spcPts val="1000"/>
                        </a:spcAft>
                      </a:pPr>
                      <a:r>
                        <a:rPr lang="en-GB" sz="1400">
                          <a:effectLst/>
                        </a:rPr>
                        <a:t>(Perman &amp; Kauls 2007; Keroack et al. 1996)</a:t>
                      </a:r>
                      <a:endParaRPr lang="en-GB" sz="1400">
                        <a:effectLst/>
                        <a:latin typeface="Calibri"/>
                        <a:ea typeface="SimSun"/>
                        <a:cs typeface="Arial"/>
                      </a:endParaRPr>
                    </a:p>
                  </a:txBody>
                  <a:tcPr marL="66427" marR="66427" marT="0" marB="0"/>
                </a:tc>
                <a:extLst>
                  <a:ext uri="{0D108BD9-81ED-4DB2-BD59-A6C34878D82A}">
                    <a16:rowId xmlns:a16="http://schemas.microsoft.com/office/drawing/2014/main" xmlns="" val="10006"/>
                  </a:ext>
                </a:extLst>
              </a:tr>
              <a:tr h="214658">
                <a:tc>
                  <a:txBody>
                    <a:bodyPr/>
                    <a:lstStyle/>
                    <a:p>
                      <a:pPr algn="l">
                        <a:lnSpc>
                          <a:spcPct val="115000"/>
                        </a:lnSpc>
                        <a:spcAft>
                          <a:spcPts val="1000"/>
                        </a:spcAft>
                      </a:pPr>
                      <a:r>
                        <a:rPr lang="en-GB" sz="1400" b="0">
                          <a:effectLst/>
                        </a:rPr>
                        <a:t>Phototherapy lamps</a:t>
                      </a:r>
                      <a:endParaRPr lang="en-GB" sz="1400" b="0">
                        <a:effectLst/>
                        <a:latin typeface="Calibri"/>
                        <a:ea typeface="SimSun"/>
                        <a:cs typeface="Arial"/>
                      </a:endParaRPr>
                    </a:p>
                  </a:txBody>
                  <a:tcPr marL="66427" marR="66427" marT="0" marB="0"/>
                </a:tc>
                <a:tc>
                  <a:txBody>
                    <a:bodyPr/>
                    <a:lstStyle/>
                    <a:p>
                      <a:pPr algn="l">
                        <a:lnSpc>
                          <a:spcPct val="115000"/>
                        </a:lnSpc>
                        <a:spcAft>
                          <a:spcPts val="1000"/>
                        </a:spcAft>
                      </a:pPr>
                      <a:r>
                        <a:rPr lang="en-GB" sz="1400" dirty="0">
                          <a:effectLst/>
                        </a:rPr>
                        <a:t>Burns</a:t>
                      </a:r>
                      <a:endParaRPr lang="en-GB" sz="1400" dirty="0">
                        <a:effectLst/>
                        <a:latin typeface="Calibri"/>
                        <a:ea typeface="SimSun"/>
                        <a:cs typeface="Arial"/>
                      </a:endParaRPr>
                    </a:p>
                  </a:txBody>
                  <a:tcPr marL="66427" marR="66427" marT="0" marB="0"/>
                </a:tc>
                <a:tc>
                  <a:txBody>
                    <a:bodyPr/>
                    <a:lstStyle/>
                    <a:p>
                      <a:pPr algn="l">
                        <a:lnSpc>
                          <a:spcPct val="115000"/>
                        </a:lnSpc>
                        <a:spcAft>
                          <a:spcPts val="1000"/>
                        </a:spcAft>
                      </a:pPr>
                      <a:r>
                        <a:rPr lang="en-GB" sz="1400">
                          <a:effectLst/>
                        </a:rPr>
                        <a:t>(Siegfried et al. 1992)</a:t>
                      </a:r>
                      <a:endParaRPr lang="en-GB" sz="1400">
                        <a:effectLst/>
                        <a:latin typeface="Calibri"/>
                        <a:ea typeface="SimSun"/>
                        <a:cs typeface="Arial"/>
                      </a:endParaRPr>
                    </a:p>
                  </a:txBody>
                  <a:tcPr marL="66427" marR="66427" marT="0" marB="0"/>
                </a:tc>
                <a:extLst>
                  <a:ext uri="{0D108BD9-81ED-4DB2-BD59-A6C34878D82A}">
                    <a16:rowId xmlns:a16="http://schemas.microsoft.com/office/drawing/2014/main" xmlns="" val="10007"/>
                  </a:ext>
                </a:extLst>
              </a:tr>
              <a:tr h="273090">
                <a:tc>
                  <a:txBody>
                    <a:bodyPr/>
                    <a:lstStyle/>
                    <a:p>
                      <a:pPr algn="l">
                        <a:lnSpc>
                          <a:spcPct val="115000"/>
                        </a:lnSpc>
                        <a:spcAft>
                          <a:spcPts val="1000"/>
                        </a:spcAft>
                      </a:pPr>
                      <a:r>
                        <a:rPr lang="en-GB" sz="1400" b="0">
                          <a:effectLst/>
                        </a:rPr>
                        <a:t>Adhesive tape</a:t>
                      </a:r>
                      <a:endParaRPr lang="en-GB" sz="1400" b="0">
                        <a:effectLst/>
                        <a:latin typeface="Calibri"/>
                        <a:ea typeface="SimSun"/>
                        <a:cs typeface="Arial"/>
                      </a:endParaRPr>
                    </a:p>
                  </a:txBody>
                  <a:tcPr marL="66427" marR="66427" marT="0" marB="0"/>
                </a:tc>
                <a:tc>
                  <a:txBody>
                    <a:bodyPr/>
                    <a:lstStyle/>
                    <a:p>
                      <a:pPr algn="l">
                        <a:lnSpc>
                          <a:spcPct val="115000"/>
                        </a:lnSpc>
                        <a:spcAft>
                          <a:spcPts val="1000"/>
                        </a:spcAft>
                      </a:pPr>
                      <a:r>
                        <a:rPr lang="en-GB" sz="1400">
                          <a:effectLst/>
                        </a:rPr>
                        <a:t>Disruption of barrier function</a:t>
                      </a:r>
                      <a:endParaRPr lang="en-GB" sz="1400">
                        <a:effectLst/>
                        <a:latin typeface="Calibri"/>
                        <a:ea typeface="SimSun"/>
                        <a:cs typeface="Arial"/>
                      </a:endParaRPr>
                    </a:p>
                  </a:txBody>
                  <a:tcPr marL="66427" marR="66427" marT="0" marB="0"/>
                </a:tc>
                <a:tc>
                  <a:txBody>
                    <a:bodyPr/>
                    <a:lstStyle/>
                    <a:p>
                      <a:pPr algn="l">
                        <a:lnSpc>
                          <a:spcPct val="115000"/>
                        </a:lnSpc>
                        <a:spcAft>
                          <a:spcPts val="1000"/>
                        </a:spcAft>
                      </a:pPr>
                      <a:r>
                        <a:rPr lang="en-GB" sz="1400" dirty="0">
                          <a:effectLst/>
                        </a:rPr>
                        <a:t>(Lund et al. 1997)</a:t>
                      </a:r>
                      <a:endParaRPr lang="en-GB" sz="1400" dirty="0">
                        <a:effectLst/>
                        <a:latin typeface="Calibri"/>
                        <a:ea typeface="SimSun"/>
                        <a:cs typeface="Arial"/>
                      </a:endParaRPr>
                    </a:p>
                  </a:txBody>
                  <a:tcPr marL="66427" marR="66427" marT="0" marB="0"/>
                </a:tc>
                <a:extLst>
                  <a:ext uri="{0D108BD9-81ED-4DB2-BD59-A6C34878D82A}">
                    <a16:rowId xmlns:a16="http://schemas.microsoft.com/office/drawing/2014/main" xmlns="" val="10008"/>
                  </a:ext>
                </a:extLst>
              </a:tr>
              <a:tr h="426857">
                <a:tc>
                  <a:txBody>
                    <a:bodyPr/>
                    <a:lstStyle/>
                    <a:p>
                      <a:pPr algn="l">
                        <a:lnSpc>
                          <a:spcPct val="115000"/>
                        </a:lnSpc>
                        <a:spcAft>
                          <a:spcPts val="1000"/>
                        </a:spcAft>
                      </a:pPr>
                      <a:r>
                        <a:rPr lang="en-GB" sz="1400" b="0">
                          <a:effectLst/>
                        </a:rPr>
                        <a:t>ET tubes (oral and nasal)</a:t>
                      </a:r>
                      <a:endParaRPr lang="en-GB" sz="1400" b="0">
                        <a:effectLst/>
                        <a:latin typeface="Calibri"/>
                        <a:ea typeface="SimSun"/>
                        <a:cs typeface="Arial"/>
                      </a:endParaRPr>
                    </a:p>
                  </a:txBody>
                  <a:tcPr marL="66427" marR="66427" marT="0" marB="0"/>
                </a:tc>
                <a:tc>
                  <a:txBody>
                    <a:bodyPr/>
                    <a:lstStyle/>
                    <a:p>
                      <a:pPr algn="l">
                        <a:lnSpc>
                          <a:spcPct val="115000"/>
                        </a:lnSpc>
                        <a:spcAft>
                          <a:spcPts val="1000"/>
                        </a:spcAft>
                      </a:pPr>
                      <a:r>
                        <a:rPr lang="en-GB" sz="1400">
                          <a:effectLst/>
                        </a:rPr>
                        <a:t>Pressure ulcers</a:t>
                      </a:r>
                      <a:endParaRPr lang="en-GB" sz="1400">
                        <a:effectLst/>
                        <a:latin typeface="Calibri"/>
                        <a:ea typeface="SimSun"/>
                        <a:cs typeface="Arial"/>
                      </a:endParaRPr>
                    </a:p>
                  </a:txBody>
                  <a:tcPr marL="66427" marR="66427" marT="0" marB="0"/>
                </a:tc>
                <a:tc>
                  <a:txBody>
                    <a:bodyPr/>
                    <a:lstStyle/>
                    <a:p>
                      <a:pPr algn="l">
                        <a:lnSpc>
                          <a:spcPct val="115000"/>
                        </a:lnSpc>
                        <a:spcAft>
                          <a:spcPts val="1000"/>
                        </a:spcAft>
                      </a:pPr>
                      <a:r>
                        <a:rPr lang="en-GB" sz="1400">
                          <a:effectLst/>
                        </a:rPr>
                        <a:t>(Fujioka et al. 2008)</a:t>
                      </a:r>
                      <a:endParaRPr lang="en-GB" sz="1400">
                        <a:effectLst/>
                        <a:latin typeface="Calibri"/>
                        <a:ea typeface="SimSun"/>
                        <a:cs typeface="Arial"/>
                      </a:endParaRPr>
                    </a:p>
                  </a:txBody>
                  <a:tcPr marL="66427" marR="66427" marT="0" marB="0"/>
                </a:tc>
                <a:extLst>
                  <a:ext uri="{0D108BD9-81ED-4DB2-BD59-A6C34878D82A}">
                    <a16:rowId xmlns:a16="http://schemas.microsoft.com/office/drawing/2014/main" xmlns="" val="10009"/>
                  </a:ext>
                </a:extLst>
              </a:tr>
              <a:tr h="407421">
                <a:tc>
                  <a:txBody>
                    <a:bodyPr/>
                    <a:lstStyle/>
                    <a:p>
                      <a:pPr algn="l">
                        <a:lnSpc>
                          <a:spcPct val="115000"/>
                        </a:lnSpc>
                        <a:spcAft>
                          <a:spcPts val="1000"/>
                        </a:spcAft>
                      </a:pPr>
                      <a:r>
                        <a:rPr lang="en-GB" sz="1400" b="0">
                          <a:effectLst/>
                        </a:rPr>
                        <a:t>Chest drains</a:t>
                      </a:r>
                      <a:endParaRPr lang="en-GB" sz="1400" b="0">
                        <a:effectLst/>
                        <a:latin typeface="Calibri"/>
                        <a:ea typeface="SimSun"/>
                        <a:cs typeface="Arial"/>
                      </a:endParaRPr>
                    </a:p>
                  </a:txBody>
                  <a:tcPr marL="66427" marR="66427" marT="0" marB="0"/>
                </a:tc>
                <a:tc>
                  <a:txBody>
                    <a:bodyPr/>
                    <a:lstStyle/>
                    <a:p>
                      <a:pPr algn="l">
                        <a:lnSpc>
                          <a:spcPct val="115000"/>
                        </a:lnSpc>
                        <a:spcAft>
                          <a:spcPts val="1000"/>
                        </a:spcAft>
                      </a:pPr>
                      <a:r>
                        <a:rPr lang="en-GB" sz="1400" dirty="0">
                          <a:effectLst/>
                        </a:rPr>
                        <a:t>Long-term scarring (initial damage not described)</a:t>
                      </a:r>
                      <a:endParaRPr lang="en-GB" sz="1400" dirty="0">
                        <a:effectLst/>
                        <a:latin typeface="Calibri"/>
                        <a:ea typeface="SimSun"/>
                        <a:cs typeface="Arial"/>
                      </a:endParaRPr>
                    </a:p>
                  </a:txBody>
                  <a:tcPr marL="66427" marR="66427" marT="0" marB="0"/>
                </a:tc>
                <a:tc>
                  <a:txBody>
                    <a:bodyPr/>
                    <a:lstStyle/>
                    <a:p>
                      <a:pPr algn="l">
                        <a:lnSpc>
                          <a:spcPct val="115000"/>
                        </a:lnSpc>
                        <a:spcAft>
                          <a:spcPts val="1000"/>
                        </a:spcAft>
                      </a:pPr>
                      <a:r>
                        <a:rPr lang="en-GB" sz="1400" dirty="0">
                          <a:effectLst/>
                        </a:rPr>
                        <a:t>(Fox &amp; Rutter 1998)</a:t>
                      </a:r>
                      <a:endParaRPr lang="en-GB" sz="1400" dirty="0">
                        <a:effectLst/>
                        <a:latin typeface="Calibri"/>
                        <a:ea typeface="SimSun"/>
                        <a:cs typeface="Arial"/>
                      </a:endParaRPr>
                    </a:p>
                  </a:txBody>
                  <a:tcPr marL="66427" marR="66427" marT="0" marB="0"/>
                </a:tc>
                <a:extLst>
                  <a:ext uri="{0D108BD9-81ED-4DB2-BD59-A6C34878D82A}">
                    <a16:rowId xmlns:a16="http://schemas.microsoft.com/office/drawing/2014/main" xmlns="" val="10010"/>
                  </a:ext>
                </a:extLst>
              </a:tr>
              <a:tr h="565862">
                <a:tc>
                  <a:txBody>
                    <a:bodyPr/>
                    <a:lstStyle/>
                    <a:p>
                      <a:pPr algn="l">
                        <a:lnSpc>
                          <a:spcPct val="115000"/>
                        </a:lnSpc>
                        <a:spcAft>
                          <a:spcPts val="1000"/>
                        </a:spcAft>
                      </a:pPr>
                      <a:r>
                        <a:rPr lang="en-GB" sz="1400" b="0" dirty="0">
                          <a:effectLst/>
                        </a:rPr>
                        <a:t>Warming devices (e.g. heating lamps, water bottles)</a:t>
                      </a:r>
                      <a:endParaRPr lang="en-GB" sz="1400" b="0" dirty="0">
                        <a:effectLst/>
                        <a:latin typeface="Calibri"/>
                        <a:ea typeface="SimSun"/>
                        <a:cs typeface="Arial"/>
                      </a:endParaRPr>
                    </a:p>
                  </a:txBody>
                  <a:tcPr marL="66427" marR="66427" marT="0" marB="0"/>
                </a:tc>
                <a:tc>
                  <a:txBody>
                    <a:bodyPr/>
                    <a:lstStyle/>
                    <a:p>
                      <a:pPr algn="l">
                        <a:lnSpc>
                          <a:spcPct val="115000"/>
                        </a:lnSpc>
                        <a:spcAft>
                          <a:spcPts val="1000"/>
                        </a:spcAft>
                      </a:pPr>
                      <a:r>
                        <a:rPr lang="en-GB" sz="1400" dirty="0">
                          <a:effectLst/>
                        </a:rPr>
                        <a:t>Burns</a:t>
                      </a:r>
                      <a:endParaRPr lang="en-GB" sz="1400" dirty="0">
                        <a:effectLst/>
                        <a:latin typeface="Calibri"/>
                        <a:ea typeface="SimSun"/>
                        <a:cs typeface="Arial"/>
                      </a:endParaRPr>
                    </a:p>
                  </a:txBody>
                  <a:tcPr marL="66427" marR="66427" marT="0" marB="0"/>
                </a:tc>
                <a:tc>
                  <a:txBody>
                    <a:bodyPr/>
                    <a:lstStyle/>
                    <a:p>
                      <a:pPr algn="l">
                        <a:lnSpc>
                          <a:spcPct val="115000"/>
                        </a:lnSpc>
                        <a:spcAft>
                          <a:spcPts val="1000"/>
                        </a:spcAft>
                      </a:pPr>
                      <a:r>
                        <a:rPr lang="en-GB" sz="1400" dirty="0">
                          <a:effectLst/>
                        </a:rPr>
                        <a:t>(</a:t>
                      </a:r>
                      <a:r>
                        <a:rPr lang="en-GB" sz="1400" dirty="0" err="1">
                          <a:effectLst/>
                        </a:rPr>
                        <a:t>Rimdeika</a:t>
                      </a:r>
                      <a:r>
                        <a:rPr lang="en-GB" sz="1400" dirty="0">
                          <a:effectLst/>
                        </a:rPr>
                        <a:t> &amp; </a:t>
                      </a:r>
                      <a:r>
                        <a:rPr lang="en-GB" sz="1400" dirty="0" err="1">
                          <a:effectLst/>
                        </a:rPr>
                        <a:t>Bagdonas</a:t>
                      </a:r>
                      <a:r>
                        <a:rPr lang="en-GB" sz="1400" dirty="0">
                          <a:effectLst/>
                        </a:rPr>
                        <a:t> 2005; </a:t>
                      </a:r>
                      <a:r>
                        <a:rPr lang="en-GB" sz="1400" dirty="0" err="1">
                          <a:effectLst/>
                        </a:rPr>
                        <a:t>Simonsen</a:t>
                      </a:r>
                      <a:r>
                        <a:rPr lang="en-GB" sz="1400" dirty="0">
                          <a:effectLst/>
                        </a:rPr>
                        <a:t> et al. 1995; </a:t>
                      </a:r>
                      <a:r>
                        <a:rPr lang="en-GB" sz="1400" dirty="0" err="1">
                          <a:effectLst/>
                        </a:rPr>
                        <a:t>Möhrenschlager</a:t>
                      </a:r>
                      <a:r>
                        <a:rPr lang="en-GB" sz="1400" dirty="0">
                          <a:effectLst/>
                        </a:rPr>
                        <a:t> et al. 2003)</a:t>
                      </a:r>
                      <a:endParaRPr lang="en-GB" sz="1400" dirty="0">
                        <a:effectLst/>
                        <a:latin typeface="Calibri"/>
                        <a:ea typeface="SimSun"/>
                        <a:cs typeface="Arial"/>
                      </a:endParaRPr>
                    </a:p>
                  </a:txBody>
                  <a:tcPr marL="66427" marR="66427" marT="0" marB="0"/>
                </a:tc>
                <a:extLst>
                  <a:ext uri="{0D108BD9-81ED-4DB2-BD59-A6C34878D82A}">
                    <a16:rowId xmlns:a16="http://schemas.microsoft.com/office/drawing/2014/main" xmlns="" val="10011"/>
                  </a:ext>
                </a:extLst>
              </a:tr>
            </a:tbl>
          </a:graphicData>
        </a:graphic>
      </p:graphicFrame>
      <p:sp>
        <p:nvSpPr>
          <p:cNvPr id="2" name="Title 1"/>
          <p:cNvSpPr>
            <a:spLocks noGrp="1"/>
          </p:cNvSpPr>
          <p:nvPr>
            <p:ph type="title"/>
          </p:nvPr>
        </p:nvSpPr>
        <p:spPr>
          <a:xfrm>
            <a:off x="312738" y="404664"/>
            <a:ext cx="8496300" cy="649288"/>
          </a:xfrm>
        </p:spPr>
        <p:txBody>
          <a:bodyPr/>
          <a:lstStyle/>
          <a:p>
            <a:r>
              <a:rPr lang="en-GB" dirty="0" smtClean="0"/>
              <a:t>Device related skin Damage</a:t>
            </a:r>
            <a:endParaRPr lang="en-GB" dirty="0"/>
          </a:p>
        </p:txBody>
      </p:sp>
    </p:spTree>
    <p:extLst>
      <p:ext uri="{BB962C8B-B14F-4D97-AF65-F5344CB8AC3E}">
        <p14:creationId xmlns:p14="http://schemas.microsoft.com/office/powerpoint/2010/main" val="1036589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UoS</a:t>
            </a:r>
            <a:r>
              <a:rPr lang="en-GB" dirty="0" smtClean="0"/>
              <a:t> Paediatric Theme</a:t>
            </a:r>
            <a:endParaRPr lang="en-GB" dirty="0"/>
          </a:p>
        </p:txBody>
      </p:sp>
      <p:sp>
        <p:nvSpPr>
          <p:cNvPr id="3" name="Content Placeholder 2"/>
          <p:cNvSpPr>
            <a:spLocks noGrp="1"/>
          </p:cNvSpPr>
          <p:nvPr>
            <p:ph idx="1"/>
          </p:nvPr>
        </p:nvSpPr>
        <p:spPr/>
        <p:txBody>
          <a:bodyPr/>
          <a:lstStyle/>
          <a:p>
            <a:r>
              <a:rPr lang="en-GB" sz="2000" dirty="0" smtClean="0"/>
              <a:t>In collaboration with </a:t>
            </a:r>
            <a:r>
              <a:rPr lang="en-GB" sz="2000" dirty="0" err="1" smtClean="0"/>
              <a:t>WoundTech</a:t>
            </a:r>
            <a:r>
              <a:rPr lang="en-GB" sz="2000" dirty="0" smtClean="0"/>
              <a:t> HTC </a:t>
            </a:r>
            <a:r>
              <a:rPr lang="en-GB" sz="2000" dirty="0" err="1" smtClean="0"/>
              <a:t>UoS</a:t>
            </a:r>
            <a:r>
              <a:rPr lang="en-GB" sz="2000" dirty="0" smtClean="0"/>
              <a:t> was awarded an NIHR Paediatric Theme grant (May 2016-Dec 2018). </a:t>
            </a:r>
          </a:p>
          <a:p>
            <a:r>
              <a:rPr lang="en-GB" sz="2000" dirty="0" smtClean="0"/>
              <a:t>Prof Howard Clark (PI), Prof Dan Bader, Dr Peter Worsley</a:t>
            </a:r>
          </a:p>
          <a:p>
            <a:r>
              <a:rPr lang="en-GB" sz="2000" dirty="0" smtClean="0"/>
              <a:t>Two core themes:</a:t>
            </a:r>
          </a:p>
          <a:p>
            <a:pPr lvl="1"/>
            <a:r>
              <a:rPr lang="en-GB" sz="2000" dirty="0" smtClean="0"/>
              <a:t>Surfactant therapy</a:t>
            </a:r>
          </a:p>
          <a:p>
            <a:pPr lvl="1"/>
            <a:r>
              <a:rPr lang="en-GB" sz="2000" dirty="0" smtClean="0"/>
              <a:t>Skin Health</a:t>
            </a:r>
          </a:p>
          <a:p>
            <a:pPr lvl="1"/>
            <a:endParaRPr lang="en-GB" sz="2000" dirty="0" smtClean="0"/>
          </a:p>
          <a:p>
            <a:endParaRPr lang="en-GB" dirty="0"/>
          </a:p>
        </p:txBody>
      </p:sp>
      <p:sp>
        <p:nvSpPr>
          <p:cNvPr id="4" name="Slide Number Placeholder 3"/>
          <p:cNvSpPr>
            <a:spLocks noGrp="1"/>
          </p:cNvSpPr>
          <p:nvPr>
            <p:ph type="sldNum" sz="quarter" idx="12"/>
          </p:nvPr>
        </p:nvSpPr>
        <p:spPr/>
        <p:txBody>
          <a:bodyPr/>
          <a:lstStyle/>
          <a:p>
            <a:pPr>
              <a:defRPr/>
            </a:pPr>
            <a:fld id="{30C81AC5-4B30-4C6D-B74C-3F2AEB498F33}" type="slidenum">
              <a:rPr lang="en-GB" smtClean="0"/>
              <a:pPr>
                <a:defRPr/>
              </a:pPr>
              <a:t>7</a:t>
            </a:fld>
            <a:endParaRPr lang="en-GB"/>
          </a:p>
        </p:txBody>
      </p:sp>
      <p:pic>
        <p:nvPicPr>
          <p:cNvPr id="5" name="Picture 4" descr="E:\schematic.png"/>
          <p:cNvPicPr/>
          <p:nvPr/>
        </p:nvPicPr>
        <p:blipFill>
          <a:blip r:embed="rId2">
            <a:extLst>
              <a:ext uri="{28A0092B-C50C-407E-A947-70E740481C1C}">
                <a14:useLocalDpi xmlns:a14="http://schemas.microsoft.com/office/drawing/2010/main" val="0"/>
              </a:ext>
            </a:extLst>
          </a:blip>
          <a:srcRect/>
          <a:stretch>
            <a:fillRect/>
          </a:stretch>
        </p:blipFill>
        <p:spPr bwMode="auto">
          <a:xfrm>
            <a:off x="4412181" y="3068960"/>
            <a:ext cx="4443503" cy="3116297"/>
          </a:xfrm>
          <a:prstGeom prst="rect">
            <a:avLst/>
          </a:prstGeom>
          <a:noFill/>
          <a:ln>
            <a:noFill/>
          </a:ln>
        </p:spPr>
      </p:pic>
    </p:spTree>
    <p:extLst>
      <p:ext uri="{BB962C8B-B14F-4D97-AF65-F5344CB8AC3E}">
        <p14:creationId xmlns:p14="http://schemas.microsoft.com/office/powerpoint/2010/main" val="62435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Skin Health Research</a:t>
            </a:r>
            <a:endParaRPr lang="en-GB" dirty="0"/>
          </a:p>
        </p:txBody>
      </p:sp>
      <p:sp>
        <p:nvSpPr>
          <p:cNvPr id="3" name="Content Placeholder 2"/>
          <p:cNvSpPr>
            <a:spLocks noGrp="1"/>
          </p:cNvSpPr>
          <p:nvPr>
            <p:ph idx="1"/>
          </p:nvPr>
        </p:nvSpPr>
        <p:spPr/>
        <p:txBody>
          <a:bodyPr/>
          <a:lstStyle/>
          <a:p>
            <a:pPr marL="0" lvl="0" indent="0">
              <a:buNone/>
            </a:pPr>
            <a:r>
              <a:rPr lang="en-GB" sz="2000" dirty="0" smtClean="0"/>
              <a:t>A number of skin health activities within the Paediatric Theme </a:t>
            </a:r>
          </a:p>
          <a:p>
            <a:pPr marL="457200" lvl="0" indent="-457200">
              <a:buFont typeface="+mj-lt"/>
              <a:buAutoNum type="arabicPeriod"/>
            </a:pPr>
            <a:r>
              <a:rPr lang="en-GB" sz="2000" dirty="0" smtClean="0"/>
              <a:t>Patient and Public Involvement </a:t>
            </a:r>
          </a:p>
          <a:p>
            <a:pPr marL="457200" lvl="0" indent="-457200">
              <a:buFont typeface="+mj-lt"/>
              <a:buAutoNum type="arabicPeriod"/>
            </a:pPr>
            <a:r>
              <a:rPr lang="en-GB" sz="2000" dirty="0" smtClean="0"/>
              <a:t>A </a:t>
            </a:r>
            <a:r>
              <a:rPr lang="en-GB" sz="2000" dirty="0"/>
              <a:t>survey of neonatal nursing practice in the Thames Valley &amp; Wessex Neonatal Operational Delivery Network</a:t>
            </a:r>
          </a:p>
          <a:p>
            <a:pPr marL="457200" indent="-457200">
              <a:buFont typeface="+mj-lt"/>
              <a:buAutoNum type="arabicPeriod"/>
            </a:pPr>
            <a:r>
              <a:rPr lang="en-GB" sz="2000" dirty="0"/>
              <a:t> A prevalence and Incidence Study of skin damage in Neonates, specifically aligned to medical devices </a:t>
            </a:r>
            <a:endParaRPr lang="en-GB" sz="2000" dirty="0" smtClean="0"/>
          </a:p>
          <a:p>
            <a:pPr marL="457200" indent="-457200">
              <a:buFont typeface="+mj-lt"/>
              <a:buAutoNum type="arabicPeriod"/>
            </a:pPr>
            <a:r>
              <a:rPr lang="en-GB" sz="2000" dirty="0" smtClean="0"/>
              <a:t>An </a:t>
            </a:r>
            <a:r>
              <a:rPr lang="en-GB" sz="2000" dirty="0"/>
              <a:t>evaluation of Skin Maturation in </a:t>
            </a:r>
            <a:r>
              <a:rPr lang="en-GB" sz="2000" dirty="0" smtClean="0"/>
              <a:t>Neonates</a:t>
            </a:r>
          </a:p>
          <a:p>
            <a:pPr marL="457200" indent="-457200">
              <a:buFont typeface="+mj-lt"/>
              <a:buAutoNum type="arabicPeriod"/>
            </a:pPr>
            <a:r>
              <a:rPr lang="en-GB" sz="2000" dirty="0"/>
              <a:t>In-silico evaluation of respiratory mask design for vulnerable neonates </a:t>
            </a:r>
          </a:p>
          <a:p>
            <a:pPr marL="457200" indent="-457200">
              <a:buFont typeface="+mj-lt"/>
              <a:buAutoNum type="arabicPeriod"/>
            </a:pPr>
            <a:endParaRPr lang="en-GB" dirty="0"/>
          </a:p>
          <a:p>
            <a:endParaRPr lang="en-GB" dirty="0"/>
          </a:p>
        </p:txBody>
      </p:sp>
      <p:sp>
        <p:nvSpPr>
          <p:cNvPr id="4" name="Slide Number Placeholder 3"/>
          <p:cNvSpPr>
            <a:spLocks noGrp="1"/>
          </p:cNvSpPr>
          <p:nvPr>
            <p:ph type="sldNum" sz="quarter" idx="12"/>
          </p:nvPr>
        </p:nvSpPr>
        <p:spPr/>
        <p:txBody>
          <a:bodyPr/>
          <a:lstStyle/>
          <a:p>
            <a:pPr>
              <a:defRPr/>
            </a:pPr>
            <a:fld id="{30C81AC5-4B30-4C6D-B74C-3F2AEB498F33}" type="slidenum">
              <a:rPr lang="en-GB" smtClean="0"/>
              <a:pPr>
                <a:defRPr/>
              </a:pPr>
              <a:t>8</a:t>
            </a:fld>
            <a:endParaRPr lang="en-GB"/>
          </a:p>
        </p:txBody>
      </p:sp>
    </p:spTree>
    <p:extLst>
      <p:ext uri="{BB962C8B-B14F-4D97-AF65-F5344CB8AC3E}">
        <p14:creationId xmlns:p14="http://schemas.microsoft.com/office/powerpoint/2010/main" val="651572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 and Public Engagement</a:t>
            </a:r>
            <a:endParaRPr lang="en-GB" dirty="0"/>
          </a:p>
        </p:txBody>
      </p:sp>
      <p:sp>
        <p:nvSpPr>
          <p:cNvPr id="3" name="Content Placeholder 2"/>
          <p:cNvSpPr>
            <a:spLocks noGrp="1"/>
          </p:cNvSpPr>
          <p:nvPr>
            <p:ph idx="1"/>
          </p:nvPr>
        </p:nvSpPr>
        <p:spPr/>
        <p:txBody>
          <a:bodyPr/>
          <a:lstStyle/>
          <a:p>
            <a:r>
              <a:rPr lang="en-GB" dirty="0" smtClean="0"/>
              <a:t>Child </a:t>
            </a:r>
            <a:r>
              <a:rPr lang="en-GB" dirty="0"/>
              <a:t>was born 17</a:t>
            </a:r>
            <a:r>
              <a:rPr lang="en-GB" baseline="30000" dirty="0"/>
              <a:t>th</a:t>
            </a:r>
            <a:r>
              <a:rPr lang="en-GB" dirty="0"/>
              <a:t> Jan 2014 and </a:t>
            </a:r>
            <a:r>
              <a:rPr lang="en-GB" dirty="0" smtClean="0"/>
              <a:t>was in NICU for 20 weeks.</a:t>
            </a:r>
            <a:endParaRPr lang="en-GB" dirty="0"/>
          </a:p>
          <a:p>
            <a:r>
              <a:rPr lang="en-GB" dirty="0"/>
              <a:t>Under went PDA (Patent Ductus Arteriosus) ligation as heart duct still open. Then very unwell at two weeks old with a perforated bowel, stoma and necrotising </a:t>
            </a:r>
            <a:r>
              <a:rPr lang="en-GB" dirty="0" err="1" smtClean="0"/>
              <a:t>enterocolitis</a:t>
            </a:r>
            <a:r>
              <a:rPr lang="en-GB" dirty="0" smtClean="0"/>
              <a:t>.</a:t>
            </a:r>
          </a:p>
          <a:p>
            <a:r>
              <a:rPr lang="en-GB" dirty="0"/>
              <a:t>Child was ventilated at 9 weeks, followed by a course of steroids, then moved to CPAP, then </a:t>
            </a:r>
            <a:r>
              <a:rPr lang="en-GB" dirty="0" err="1"/>
              <a:t>optiflow</a:t>
            </a:r>
            <a:r>
              <a:rPr lang="en-GB" dirty="0"/>
              <a:t>.</a:t>
            </a:r>
          </a:p>
          <a:p>
            <a:endParaRPr lang="en-GB" sz="2800" dirty="0"/>
          </a:p>
          <a:p>
            <a:endParaRPr lang="en-GB" dirty="0"/>
          </a:p>
        </p:txBody>
      </p:sp>
      <p:sp>
        <p:nvSpPr>
          <p:cNvPr id="4" name="Slide Number Placeholder 3"/>
          <p:cNvSpPr>
            <a:spLocks noGrp="1"/>
          </p:cNvSpPr>
          <p:nvPr>
            <p:ph type="sldNum" sz="quarter" idx="12"/>
          </p:nvPr>
        </p:nvSpPr>
        <p:spPr/>
        <p:txBody>
          <a:bodyPr/>
          <a:lstStyle/>
          <a:p>
            <a:pPr>
              <a:defRPr/>
            </a:pPr>
            <a:fld id="{30C81AC5-4B30-4C6D-B74C-3F2AEB498F33}" type="slidenum">
              <a:rPr lang="en-GB" smtClean="0"/>
              <a:pPr>
                <a:defRPr/>
              </a:pPr>
              <a:t>9</a:t>
            </a:fld>
            <a:endParaRPr lang="en-GB"/>
          </a:p>
        </p:txBody>
      </p:sp>
    </p:spTree>
    <p:extLst>
      <p:ext uri="{BB962C8B-B14F-4D97-AF65-F5344CB8AC3E}">
        <p14:creationId xmlns:p14="http://schemas.microsoft.com/office/powerpoint/2010/main" val="2684174918"/>
      </p:ext>
    </p:extLst>
  </p:cSld>
  <p:clrMapOvr>
    <a:masterClrMapping/>
  </p:clrMapOvr>
</p:sld>
</file>

<file path=ppt/theme/theme1.xml><?xml version="1.0" encoding="utf-8"?>
<a:theme xmlns:a="http://schemas.openxmlformats.org/drawingml/2006/main" name="uos_ppt__template_v7">
  <a:themeElements>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v7">
      <a:majorFont>
        <a:latin typeface="Georgia"/>
        <a:ea typeface="ＭＳ Ｐゴシック"/>
        <a:cs typeface=""/>
      </a:majorFont>
      <a:minorFont>
        <a:latin typeface="Georgi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defRPr>
        </a:defPPr>
      </a:lstStyle>
    </a:lnDef>
  </a:objectDefaults>
  <a:extraClrSchemeLst>
    <a:extraClrScheme>
      <a:clrScheme name="uos_ppt__template_v7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OS divider slide design">
  <a:themeElements>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divider slide design">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defRPr>
        </a:defPPr>
      </a:lstStyle>
    </a:lnDef>
  </a:objectDefaults>
  <a:extraClrSchemeLst>
    <a:extraClrScheme>
      <a:clrScheme name="UOS divider slide design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OS full bleed image">
  <a:themeElements>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 full bleed image">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defRPr>
        </a:defPPr>
      </a:lstStyle>
    </a:lnDef>
  </a:objectDefaults>
  <a:extraClrSchemeLst>
    <a:extraClrScheme>
      <a:clrScheme name="UOS full bleed image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5455</TotalTime>
  <Words>3105</Words>
  <Application>Microsoft Office PowerPoint</Application>
  <PresentationFormat>On-screen Show (4:3)</PresentationFormat>
  <Paragraphs>323</Paragraphs>
  <Slides>34</Slides>
  <Notes>12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34</vt:i4>
      </vt:variant>
    </vt:vector>
  </HeadingPairs>
  <TitlesOfParts>
    <vt:vector size="45" baseType="lpstr">
      <vt:lpstr>MS PGothic</vt:lpstr>
      <vt:lpstr>PMingLiU</vt:lpstr>
      <vt:lpstr>SimSun</vt:lpstr>
      <vt:lpstr>Arial</vt:lpstr>
      <vt:lpstr>Calibri</vt:lpstr>
      <vt:lpstr>Georgia</vt:lpstr>
      <vt:lpstr>Lucida Sans</vt:lpstr>
      <vt:lpstr>Times New Roman</vt:lpstr>
      <vt:lpstr>uos_ppt__template_v7</vt:lpstr>
      <vt:lpstr>UOS divider slide design</vt:lpstr>
      <vt:lpstr>UOS full bleed image</vt:lpstr>
      <vt:lpstr>Skin Damage in Neonates. </vt:lpstr>
      <vt:lpstr>Introduction - Neonates</vt:lpstr>
      <vt:lpstr>Why is Skin important in Neonates?</vt:lpstr>
      <vt:lpstr>Skin Damage and Neonates</vt:lpstr>
      <vt:lpstr>Neonates and Pressure Ulcers</vt:lpstr>
      <vt:lpstr>Device related skin Damage</vt:lpstr>
      <vt:lpstr>UoS Paediatric Theme</vt:lpstr>
      <vt:lpstr>Skin Health Research</vt:lpstr>
      <vt:lpstr>Patient and Public Engagement</vt:lpstr>
      <vt:lpstr>Medical Device Related Injuries</vt:lpstr>
      <vt:lpstr>Do you think anything could have been done to prevent this injury? </vt:lpstr>
      <vt:lpstr>Cont.</vt:lpstr>
      <vt:lpstr>Survey of neonatal nursing practice</vt:lpstr>
      <vt:lpstr>Results - respondants</vt:lpstr>
      <vt:lpstr>Results – Perceived Risk</vt:lpstr>
      <vt:lpstr>Results – Medical Devices</vt:lpstr>
      <vt:lpstr>Results - Qualitative</vt:lpstr>
      <vt:lpstr>Results - Training</vt:lpstr>
      <vt:lpstr>Discussion</vt:lpstr>
      <vt:lpstr>Prevalence Study</vt:lpstr>
      <vt:lpstr>Data collection</vt:lpstr>
      <vt:lpstr>Results</vt:lpstr>
      <vt:lpstr>Causes of Skin Damage</vt:lpstr>
      <vt:lpstr>Incidence Study</vt:lpstr>
      <vt:lpstr>Preliminary findings</vt:lpstr>
      <vt:lpstr>Medical Device Interventions</vt:lpstr>
      <vt:lpstr>Incidence of Skin Damage</vt:lpstr>
      <vt:lpstr>Discussion</vt:lpstr>
      <vt:lpstr>Our Challenge</vt:lpstr>
      <vt:lpstr>Any Questions?</vt:lpstr>
      <vt:lpstr>References</vt:lpstr>
      <vt:lpstr>References</vt:lpstr>
      <vt:lpstr>References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presentation title goes here.</dc:title>
  <dc:creator>Christoph Lutz</dc:creator>
  <cp:lastModifiedBy>Worsley P.R.</cp:lastModifiedBy>
  <cp:revision>337</cp:revision>
  <cp:lastPrinted>2016-10-19T10:46:54Z</cp:lastPrinted>
  <dcterms:created xsi:type="dcterms:W3CDTF">2008-01-18T13:45:32Z</dcterms:created>
  <dcterms:modified xsi:type="dcterms:W3CDTF">2017-09-26T08:24:40Z</dcterms:modified>
</cp:coreProperties>
</file>